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8.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notesSlides/notesSlide26.xml" ContentType="application/vnd.openxmlformats-officedocument.presentationml.notesSl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2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28.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9.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notesSlides/notesSlide32.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3.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3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36.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notesSlides/notesSlide37.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8.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39.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0.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1.xml" ContentType="application/vnd.openxmlformats-officedocument.presentationml.notesSlide+xml"/>
  <Override PartName="/ppt/charts/chart7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notesSlides/notesSlide45.xml" ContentType="application/vnd.openxmlformats-officedocument.presentationml.notesSlide+xml"/>
  <Override PartName="/ppt/charts/chart84.xml" ContentType="application/vnd.openxmlformats-officedocument.drawingml.chart+xml"/>
  <Override PartName="/ppt/notesSlides/notesSlide46.xml" ContentType="application/vnd.openxmlformats-officedocument.presentationml.notesSlide+xml"/>
  <Override PartName="/ppt/charts/chart85.xml" ContentType="application/vnd.openxmlformats-officedocument.drawingml.chart+xml"/>
  <Override PartName="/ppt/notesSlides/notesSlide47.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89.xml" ContentType="application/vnd.openxmlformats-officedocument.drawingml.chart+xml"/>
  <Override PartName="/ppt/notesSlides/notesSlide52.xml" ContentType="application/vnd.openxmlformats-officedocument.presentationml.notesSlide+xml"/>
  <Override PartName="/ppt/charts/chart90.xml" ContentType="application/vnd.openxmlformats-officedocument.drawingml.chart+xml"/>
  <Override PartName="/ppt/notesSlides/notesSlide53.xml" ContentType="application/vnd.openxmlformats-officedocument.presentationml.notesSlide+xml"/>
  <Override PartName="/ppt/charts/chart91.xml" ContentType="application/vnd.openxmlformats-officedocument.drawingml.chart+xml"/>
  <Override PartName="/ppt/notesSlides/notesSlide54.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55.xml" ContentType="application/vnd.openxmlformats-officedocument.presentationml.notesSlide+xml"/>
  <Override PartName="/ppt/charts/chart94.xml" ContentType="application/vnd.openxmlformats-officedocument.drawingml.chart+xml"/>
  <Override PartName="/ppt/notesSlides/notesSlide56.xml" ContentType="application/vnd.openxmlformats-officedocument.presentationml.notesSlide+xml"/>
  <Override PartName="/ppt/charts/chart9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61.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62.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63.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notesSlides/notesSlide64.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notesSlides/notesSlide65.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66.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notesSlides/notesSlide67.xml" ContentType="application/vnd.openxmlformats-officedocument.presentationml.notesSlide+xml"/>
  <Override PartName="/ppt/charts/chart110.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11.xml" ContentType="application/vnd.openxmlformats-officedocument.drawingml.chart+xml"/>
  <Override PartName="/ppt/charts/chart112.xml" ContentType="application/vnd.openxmlformats-officedocument.drawingml.chart+xml"/>
  <Override PartName="/ppt/notesSlides/notesSlide70.xml" ContentType="application/vnd.openxmlformats-officedocument.presentationml.notesSlide+xml"/>
  <Override PartName="/ppt/charts/chart113.xml" ContentType="application/vnd.openxmlformats-officedocument.drawingml.chart+xml"/>
  <Override PartName="/ppt/charts/chart114.xml" ContentType="application/vnd.openxmlformats-officedocument.drawingml.chart+xml"/>
  <Override PartName="/ppt/notesSlides/notesSlide71.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notesSlides/notesSlide72.xml" ContentType="application/vnd.openxmlformats-officedocument.presentationml.notesSlide+xml"/>
  <Override PartName="/ppt/charts/chart117.xml" ContentType="application/vnd.openxmlformats-officedocument.drawingml.chart+xml"/>
  <Override PartName="/ppt/charts/chart118.xml" ContentType="application/vnd.openxmlformats-officedocument.drawingml.chart+xml"/>
  <Override PartName="/ppt/notesSlides/notesSlide73.xml" ContentType="application/vnd.openxmlformats-officedocument.presentationml.notesSlide+xml"/>
  <Override PartName="/ppt/charts/chart119.xml" ContentType="application/vnd.openxmlformats-officedocument.drawingml.chart+xml"/>
  <Override PartName="/ppt/charts/chart120.xml" ContentType="application/vnd.openxmlformats-officedocument.drawingml.chart+xml"/>
  <Override PartName="/ppt/notesSlides/notesSlide74.xml" ContentType="application/vnd.openxmlformats-officedocument.presentationml.notesSlide+xml"/>
  <Override PartName="/ppt/charts/chart121.xml" ContentType="application/vnd.openxmlformats-officedocument.drawingml.chart+xml"/>
  <Override PartName="/ppt/charts/chart122.xml" ContentType="application/vnd.openxmlformats-officedocument.drawingml.chart+xml"/>
  <Override PartName="/ppt/notesSlides/notesSlide75.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notesSlides/notesSlide76.xml" ContentType="application/vnd.openxmlformats-officedocument.presentationml.notesSlide+xml"/>
  <Override PartName="/ppt/charts/chart125.xml" ContentType="application/vnd.openxmlformats-officedocument.drawingml.chart+xml"/>
  <Override PartName="/ppt/notesSlides/notesSlide77.xml" ContentType="application/vnd.openxmlformats-officedocument.presentationml.notesSlide+xml"/>
  <Override PartName="/ppt/charts/chart126.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127.xml" ContentType="application/vnd.openxmlformats-officedocument.drawingml.chart+xml"/>
  <Override PartName="/ppt/charts/chart128.xml" ContentType="application/vnd.openxmlformats-officedocument.drawingml.chart+xml"/>
  <Override PartName="/ppt/notesSlides/notesSlide81.xml" ContentType="application/vnd.openxmlformats-officedocument.presentationml.notesSlide+xml"/>
  <Override PartName="/ppt/charts/chart129.xml" ContentType="application/vnd.openxmlformats-officedocument.drawingml.chart+xml"/>
  <Override PartName="/ppt/charts/chart130.xml" ContentType="application/vnd.openxmlformats-officedocument.drawingml.chart+xml"/>
  <Override PartName="/ppt/notesSlides/notesSlide82.xml" ContentType="application/vnd.openxmlformats-officedocument.presentationml.notesSlide+xml"/>
  <Override PartName="/ppt/charts/chart131.xml" ContentType="application/vnd.openxmlformats-officedocument.drawingml.chart+xml"/>
  <Override PartName="/ppt/notesSlides/notesSlide83.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34.xml" ContentType="application/vnd.openxmlformats-officedocument.drawingml.chart+xml"/>
  <Override PartName="/ppt/notesSlides/notesSlide88.xml" ContentType="application/vnd.openxmlformats-officedocument.presentationml.notesSlide+xml"/>
  <Override PartName="/ppt/charts/chart135.xml" ContentType="application/vnd.openxmlformats-officedocument.drawingml.chart+xml"/>
  <Override PartName="/ppt/notesSlides/notesSlide89.xml" ContentType="application/vnd.openxmlformats-officedocument.presentationml.notesSlide+xml"/>
  <Override PartName="/ppt/charts/chart136.xml" ContentType="application/vnd.openxmlformats-officedocument.drawingml.chart+xml"/>
  <Override PartName="/ppt/notesSlides/notesSlide90.xml" ContentType="application/vnd.openxmlformats-officedocument.presentationml.notesSlide+xml"/>
  <Override PartName="/ppt/charts/chart137.xml" ContentType="application/vnd.openxmlformats-officedocument.drawingml.chart+xml"/>
  <Override PartName="/ppt/charts/chart138.xml" ContentType="application/vnd.openxmlformats-officedocument.drawingml.chart+xml"/>
  <Override PartName="/ppt/notesSlides/notesSlide91.xml" ContentType="application/vnd.openxmlformats-officedocument.presentationml.notesSlide+xml"/>
  <Override PartName="/ppt/charts/chart139.xml" ContentType="application/vnd.openxmlformats-officedocument.drawingml.chart+xml"/>
  <Override PartName="/ppt/notesSlides/notesSlide92.xml" ContentType="application/vnd.openxmlformats-officedocument.presentationml.notesSlide+xml"/>
  <Override PartName="/ppt/charts/chart140.xml" ContentType="application/vnd.openxmlformats-officedocument.drawingml.chart+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3"/>
  </p:notesMasterIdLst>
  <p:handoutMasterIdLst>
    <p:handoutMasterId r:id="rId134"/>
  </p:handoutMasterIdLst>
  <p:sldIdLst>
    <p:sldId id="1582" r:id="rId5"/>
    <p:sldId id="1988" r:id="rId6"/>
    <p:sldId id="1614" r:id="rId7"/>
    <p:sldId id="1623" r:id="rId8"/>
    <p:sldId id="1624" r:id="rId9"/>
    <p:sldId id="1625" r:id="rId10"/>
    <p:sldId id="1987" r:id="rId11"/>
    <p:sldId id="1615" r:id="rId12"/>
    <p:sldId id="2097" r:id="rId13"/>
    <p:sldId id="1991" r:id="rId14"/>
    <p:sldId id="1929" r:id="rId15"/>
    <p:sldId id="1930" r:id="rId16"/>
    <p:sldId id="1980" r:id="rId17"/>
    <p:sldId id="1932" r:id="rId18"/>
    <p:sldId id="1933" r:id="rId19"/>
    <p:sldId id="1934" r:id="rId20"/>
    <p:sldId id="1935" r:id="rId21"/>
    <p:sldId id="1936" r:id="rId22"/>
    <p:sldId id="1937" r:id="rId23"/>
    <p:sldId id="1938" r:id="rId24"/>
    <p:sldId id="1941" r:id="rId25"/>
    <p:sldId id="1940" r:id="rId26"/>
    <p:sldId id="1942" r:id="rId27"/>
    <p:sldId id="1943" r:id="rId28"/>
    <p:sldId id="1944" r:id="rId29"/>
    <p:sldId id="1945" r:id="rId30"/>
    <p:sldId id="1990" r:id="rId31"/>
    <p:sldId id="1686" r:id="rId32"/>
    <p:sldId id="1643" r:id="rId33"/>
    <p:sldId id="2090" r:id="rId34"/>
    <p:sldId id="2098" r:id="rId35"/>
    <p:sldId id="1847" r:id="rId36"/>
    <p:sldId id="1598" r:id="rId37"/>
    <p:sldId id="1622" r:id="rId38"/>
    <p:sldId id="1626" r:id="rId39"/>
    <p:sldId id="1992" r:id="rId40"/>
    <p:sldId id="1922" r:id="rId41"/>
    <p:sldId id="1628" r:id="rId42"/>
    <p:sldId id="1993" r:id="rId43"/>
    <p:sldId id="1629" r:id="rId44"/>
    <p:sldId id="1994" r:id="rId45"/>
    <p:sldId id="1946" r:id="rId46"/>
    <p:sldId id="1995" r:id="rId47"/>
    <p:sldId id="1996" r:id="rId48"/>
    <p:sldId id="1631" r:id="rId49"/>
    <p:sldId id="1997" r:id="rId50"/>
    <p:sldId id="1947" r:id="rId51"/>
    <p:sldId id="1998" r:id="rId52"/>
    <p:sldId id="1768" r:id="rId53"/>
    <p:sldId id="1999" r:id="rId54"/>
    <p:sldId id="1948" r:id="rId55"/>
    <p:sldId id="1771" r:id="rId56"/>
    <p:sldId id="2000" r:id="rId57"/>
    <p:sldId id="1772" r:id="rId58"/>
    <p:sldId id="1773" r:id="rId59"/>
    <p:sldId id="1774" r:id="rId60"/>
    <p:sldId id="2001" r:id="rId61"/>
    <p:sldId id="1844" r:id="rId62"/>
    <p:sldId id="1845" r:id="rId63"/>
    <p:sldId id="1846" r:id="rId64"/>
    <p:sldId id="2002" r:id="rId65"/>
    <p:sldId id="1848" r:id="rId66"/>
    <p:sldId id="2004" r:id="rId67"/>
    <p:sldId id="2006" r:id="rId68"/>
    <p:sldId id="2007" r:id="rId69"/>
    <p:sldId id="2009" r:id="rId70"/>
    <p:sldId id="2011" r:id="rId71"/>
    <p:sldId id="2013" r:id="rId72"/>
    <p:sldId id="2016" r:id="rId73"/>
    <p:sldId id="2018" r:id="rId74"/>
    <p:sldId id="2020" r:id="rId75"/>
    <p:sldId id="2099" r:id="rId76"/>
    <p:sldId id="2025" r:id="rId77"/>
    <p:sldId id="2027" r:id="rId78"/>
    <p:sldId id="2029" r:id="rId79"/>
    <p:sldId id="2031" r:id="rId80"/>
    <p:sldId id="1617" r:id="rId81"/>
    <p:sldId id="1817" r:id="rId82"/>
    <p:sldId id="2035" r:id="rId83"/>
    <p:sldId id="2045" r:id="rId84"/>
    <p:sldId id="2046" r:id="rId85"/>
    <p:sldId id="2047" r:id="rId86"/>
    <p:sldId id="2048" r:id="rId87"/>
    <p:sldId id="2049" r:id="rId88"/>
    <p:sldId id="2050" r:id="rId89"/>
    <p:sldId id="2051" r:id="rId90"/>
    <p:sldId id="2052" r:id="rId91"/>
    <p:sldId id="2092" r:id="rId92"/>
    <p:sldId id="2053" r:id="rId93"/>
    <p:sldId id="2054" r:id="rId94"/>
    <p:sldId id="2055" r:id="rId95"/>
    <p:sldId id="2056" r:id="rId96"/>
    <p:sldId id="2057" r:id="rId97"/>
    <p:sldId id="2058" r:id="rId98"/>
    <p:sldId id="2059" r:id="rId99"/>
    <p:sldId id="2060" r:id="rId100"/>
    <p:sldId id="2061" r:id="rId101"/>
    <p:sldId id="2034" r:id="rId102"/>
    <p:sldId id="2062" r:id="rId103"/>
    <p:sldId id="2063" r:id="rId104"/>
    <p:sldId id="2064" r:id="rId105"/>
    <p:sldId id="2065" r:id="rId106"/>
    <p:sldId id="2066" r:id="rId107"/>
    <p:sldId id="2067" r:id="rId108"/>
    <p:sldId id="2093" r:id="rId109"/>
    <p:sldId id="2070" r:id="rId110"/>
    <p:sldId id="2071" r:id="rId111"/>
    <p:sldId id="2074" r:id="rId112"/>
    <p:sldId id="2075" r:id="rId113"/>
    <p:sldId id="2076" r:id="rId114"/>
    <p:sldId id="2077" r:id="rId115"/>
    <p:sldId id="2078" r:id="rId116"/>
    <p:sldId id="1978" r:id="rId117"/>
    <p:sldId id="2082" r:id="rId118"/>
    <p:sldId id="1820" r:id="rId119"/>
    <p:sldId id="1618" r:id="rId120"/>
    <p:sldId id="1821" r:id="rId121"/>
    <p:sldId id="1819" r:id="rId122"/>
    <p:sldId id="1822" r:id="rId123"/>
    <p:sldId id="1696" r:id="rId124"/>
    <p:sldId id="2081" r:id="rId125"/>
    <p:sldId id="2083" r:id="rId126"/>
    <p:sldId id="2084" r:id="rId127"/>
    <p:sldId id="2085" r:id="rId128"/>
    <p:sldId id="2086" r:id="rId129"/>
    <p:sldId id="2087" r:id="rId130"/>
    <p:sldId id="2088" r:id="rId131"/>
    <p:sldId id="1619"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1" Type="http://schemas.openxmlformats.org/officeDocument/2006/relationships/package" Target="../embeddings/Microsoft_Excel_Worksheet120.xlsx"/></Relationships>
</file>

<file path=ppt/charts/_rels/chart122.xml.rels><?xml version="1.0" encoding="UTF-8" standalone="yes"?>
<Relationships xmlns="http://schemas.openxmlformats.org/package/2006/relationships"><Relationship Id="rId1" Type="http://schemas.openxmlformats.org/officeDocument/2006/relationships/package" Target="../embeddings/Microsoft_Excel_Worksheet121.xlsx"/></Relationships>
</file>

<file path=ppt/charts/_rels/chart123.xml.rels><?xml version="1.0" encoding="UTF-8" standalone="yes"?>
<Relationships xmlns="http://schemas.openxmlformats.org/package/2006/relationships"><Relationship Id="rId1" Type="http://schemas.openxmlformats.org/officeDocument/2006/relationships/package" Target="../embeddings/Microsoft_Excel_Worksheet122.xlsx"/></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30.xlsx"/></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1" Type="http://schemas.openxmlformats.org/officeDocument/2006/relationships/package" Target="../embeddings/Microsoft_Excel_Worksheet136.xlsx"/></Relationships>
</file>

<file path=ppt/charts/_rels/chart138.xml.rels><?xml version="1.0" encoding="UTF-8" standalone="yes"?>
<Relationships xmlns="http://schemas.openxmlformats.org/package/2006/relationships"><Relationship Id="rId1" Type="http://schemas.openxmlformats.org/officeDocument/2006/relationships/package" Target="../embeddings/Microsoft_Excel_Worksheet137.xlsx"/></Relationships>
</file>

<file path=ppt/charts/_rels/chart139.xml.rels><?xml version="1.0" encoding="UTF-8" standalone="yes"?>
<Relationships xmlns="http://schemas.openxmlformats.org/package/2006/relationships"><Relationship Id="rId1" Type="http://schemas.openxmlformats.org/officeDocument/2006/relationships/package" Target="../embeddings/Microsoft_Excel_Worksheet138.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6.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6.png"/></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6.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6.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6.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16.png"/></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6.png"/></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4.xml"/><Relationship Id="rId1" Type="http://schemas.microsoft.com/office/2011/relationships/chartStyle" Target="style34.xml"/></Relationships>
</file>

<file path=ppt/charts/_rels/chart42.xml.rels><?xml version="1.0" encoding="UTF-8" standalone="yes"?>
<Relationships xmlns="http://schemas.openxmlformats.org/package/2006/relationships"><Relationship Id="rId2" Type="http://schemas.openxmlformats.org/officeDocument/2006/relationships/package" Target="../embeddings/Microsoft_Excel_Worksheet41.xlsx"/><Relationship Id="rId1" Type="http://schemas.openxmlformats.org/officeDocument/2006/relationships/image" Target="../media/image16.png"/></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6.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5.xml"/><Relationship Id="rId1" Type="http://schemas.microsoft.com/office/2011/relationships/chartStyle" Target="style35.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6.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6.png"/></Relationships>
</file>

<file path=ppt/charts/_rels/chart47.xml.rels><?xml version="1.0" encoding="UTF-8" standalone="yes"?>
<Relationships xmlns="http://schemas.openxmlformats.org/package/2006/relationships"><Relationship Id="rId2" Type="http://schemas.openxmlformats.org/officeDocument/2006/relationships/package" Target="../embeddings/Microsoft_Excel_Worksheet46.xlsx"/><Relationship Id="rId1" Type="http://schemas.openxmlformats.org/officeDocument/2006/relationships/image" Target="../media/image16.png"/></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6.png"/></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6.xml"/><Relationship Id="rId1" Type="http://schemas.microsoft.com/office/2011/relationships/chartStyle" Target="style3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6.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6.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6.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6.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6.png"/></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7.xml"/><Relationship Id="rId1" Type="http://schemas.microsoft.com/office/2011/relationships/chartStyle" Target="style37.xml"/></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6.png"/></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6.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6.png"/></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39.xml"/><Relationship Id="rId1" Type="http://schemas.microsoft.com/office/2011/relationships/chartStyle" Target="style39.xml"/></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6.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6.png"/></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0.xml"/><Relationship Id="rId1" Type="http://schemas.microsoft.com/office/2011/relationships/chartStyle" Target="style40.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6.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16.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16.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16.png"/></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6.png"/></Relationships>
</file>

<file path=ppt/charts/_rels/chart69.xml.rels><?xml version="1.0" encoding="UTF-8" standalone="yes"?>
<Relationships xmlns="http://schemas.openxmlformats.org/package/2006/relationships"><Relationship Id="rId2" Type="http://schemas.openxmlformats.org/officeDocument/2006/relationships/package" Target="../embeddings/Microsoft_Excel_Worksheet68.xlsx"/><Relationship Id="rId1" Type="http://schemas.openxmlformats.org/officeDocument/2006/relationships/image" Target="../media/image16.png"/></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41.xml"/><Relationship Id="rId1" Type="http://schemas.microsoft.com/office/2011/relationships/chartStyle" Target="style41.xml"/></Relationships>
</file>

<file path=ppt/charts/_rels/chart71.xml.rels><?xml version="1.0" encoding="UTF-8" standalone="yes"?>
<Relationships xmlns="http://schemas.openxmlformats.org/package/2006/relationships"><Relationship Id="rId2" Type="http://schemas.openxmlformats.org/officeDocument/2006/relationships/package" Target="../embeddings/Microsoft_Excel_Worksheet70.xlsx"/><Relationship Id="rId1" Type="http://schemas.openxmlformats.org/officeDocument/2006/relationships/image" Target="../media/image16.png"/></Relationships>
</file>

<file path=ppt/charts/_rels/chart72.xml.rels><?xml version="1.0" encoding="UTF-8" standalone="yes"?>
<Relationships xmlns="http://schemas.openxmlformats.org/package/2006/relationships"><Relationship Id="rId2" Type="http://schemas.openxmlformats.org/officeDocument/2006/relationships/package" Target="../embeddings/Microsoft_Excel_Worksheet71.xlsx"/><Relationship Id="rId1" Type="http://schemas.openxmlformats.org/officeDocument/2006/relationships/image" Target="../media/image16.png"/></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42.xml"/><Relationship Id="rId1" Type="http://schemas.microsoft.com/office/2011/relationships/chartStyle" Target="style42.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16.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16.png"/></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43.xml"/><Relationship Id="rId1" Type="http://schemas.microsoft.com/office/2011/relationships/chartStyle" Target="style43.xml"/></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16.png"/></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44.xml"/><Relationship Id="rId1" Type="http://schemas.microsoft.com/office/2011/relationships/chartStyle" Target="style44.xml"/></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6.png"/></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2" Type="http://schemas.openxmlformats.org/officeDocument/2006/relationships/package" Target="../embeddings/Microsoft_Excel_Worksheet79.xlsx"/><Relationship Id="rId1" Type="http://schemas.openxmlformats.org/officeDocument/2006/relationships/image" Target="../media/image16.png"/></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6.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16.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16.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16.png"/></Relationships>
</file>

<file path=ppt/charts/_rels/chart85.xml.rels><?xml version="1.0" encoding="UTF-8" standalone="yes"?>
<Relationships xmlns="http://schemas.openxmlformats.org/package/2006/relationships"><Relationship Id="rId2" Type="http://schemas.openxmlformats.org/officeDocument/2006/relationships/package" Target="../embeddings/Microsoft_Excel_Worksheet84.xlsx"/><Relationship Id="rId1" Type="http://schemas.openxmlformats.org/officeDocument/2006/relationships/image" Target="../media/image16.png"/></Relationships>
</file>

<file path=ppt/charts/_rels/chart86.xml.rels><?xml version="1.0" encoding="UTF-8" standalone="yes"?>
<Relationships xmlns="http://schemas.openxmlformats.org/package/2006/relationships"><Relationship Id="rId2" Type="http://schemas.openxmlformats.org/officeDocument/2006/relationships/package" Target="../embeddings/Microsoft_Excel_Worksheet85.xlsx"/><Relationship Id="rId1" Type="http://schemas.openxmlformats.org/officeDocument/2006/relationships/image" Target="../media/image16.png"/></Relationships>
</file>

<file path=ppt/charts/_rels/chart87.xml.rels><?xml version="1.0" encoding="UTF-8" standalone="yes"?>
<Relationships xmlns="http://schemas.openxmlformats.org/package/2006/relationships"><Relationship Id="rId2" Type="http://schemas.openxmlformats.org/officeDocument/2006/relationships/package" Target="../embeddings/Microsoft_Excel_Worksheet86.xlsx"/><Relationship Id="rId1" Type="http://schemas.openxmlformats.org/officeDocument/2006/relationships/image" Target="../media/image16.png"/></Relationships>
</file>

<file path=ppt/charts/_rels/chart88.xml.rels><?xml version="1.0" encoding="UTF-8" standalone="yes"?>
<Relationships xmlns="http://schemas.openxmlformats.org/package/2006/relationships"><Relationship Id="rId2" Type="http://schemas.openxmlformats.org/officeDocument/2006/relationships/package" Target="../embeddings/Microsoft_Excel_Worksheet87.xlsx"/><Relationship Id="rId1" Type="http://schemas.openxmlformats.org/officeDocument/2006/relationships/image" Target="../media/image16.png"/></Relationships>
</file>

<file path=ppt/charts/_rels/chart89.xml.rels><?xml version="1.0" encoding="UTF-8" standalone="yes"?>
<Relationships xmlns="http://schemas.openxmlformats.org/package/2006/relationships"><Relationship Id="rId2" Type="http://schemas.openxmlformats.org/officeDocument/2006/relationships/package" Target="../embeddings/Microsoft_Excel_Worksheet88.xlsx"/><Relationship Id="rId1" Type="http://schemas.openxmlformats.org/officeDocument/2006/relationships/image" Target="../media/image16.png"/></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2" Type="http://schemas.openxmlformats.org/officeDocument/2006/relationships/package" Target="../embeddings/Microsoft_Excel_Worksheet89.xlsx"/><Relationship Id="rId1" Type="http://schemas.openxmlformats.org/officeDocument/2006/relationships/image" Target="../media/image16.png"/></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16.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16.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16.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16.png"/></Relationships>
</file>

<file path=ppt/charts/_rels/chart95.xml.rels><?xml version="1.0" encoding="UTF-8" standalone="yes"?>
<Relationships xmlns="http://schemas.openxmlformats.org/package/2006/relationships"><Relationship Id="rId2" Type="http://schemas.openxmlformats.org/officeDocument/2006/relationships/package" Target="../embeddings/Microsoft_Excel_Worksheet94.xlsx"/><Relationship Id="rId1" Type="http://schemas.openxmlformats.org/officeDocument/2006/relationships/image" Target="../media/image16.png"/></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69874050187251"/>
          <c:y val="0.40145147951809718"/>
          <c:w val="0.7351544048560839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0-BF14-458C-9A01-D1A70032A071}"/>
              </c:ext>
            </c:extLst>
          </c:dPt>
          <c:cat>
            <c:strRef>
              <c:f>Sheet1!$A$2</c:f>
              <c:strCache>
                <c:ptCount val="1"/>
                <c:pt idx="0">
                  <c:v>Section 1. Support while waiting</c:v>
                </c:pt>
              </c:strCache>
            </c:strRef>
          </c:cat>
          <c:val>
            <c:numRef>
              <c:f>Sheet1!$B$2</c:f>
              <c:numCache>
                <c:formatCode>0</c:formatCode>
                <c:ptCount val="1"/>
              </c:numCache>
            </c:numRef>
          </c:val>
          <c:extLst>
            <c:ext xmlns:c16="http://schemas.microsoft.com/office/drawing/2014/chart" uri="{C3380CC4-5D6E-409C-BE32-E72D297353CC}">
              <c16:uniqueId val="{00000000-038B-447D-BB0A-F9B4DEDD950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numFmt formatCode="#,##0" sourceLinked="0"/>
        <c:majorTickMark val="none"/>
        <c:minorTickMark val="none"/>
        <c:tickLblPos val="high"/>
        <c:crossAx val="605152992"/>
        <c:crosses val="autoZero"/>
        <c:crossBetween val="between"/>
        <c:majorUnit val="1"/>
        <c:min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38282387190684"/>
          <c:y val="0.40145147951809718"/>
          <c:w val="0.724699175157690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812-4C89-8343-D94B1E667E60}"/>
              </c:ext>
            </c:extLst>
          </c:dPt>
          <c:cat>
            <c:strRef>
              <c:f>Sheet1!$A$2</c:f>
              <c:strCache>
                <c:ptCount val="1"/>
                <c:pt idx="0">
                  <c:v>Q15. To what extent did your NHS mental health team involve you in agreeing your care plan?</c:v>
                </c:pt>
              </c:strCache>
            </c:strRef>
          </c:cat>
          <c:val>
            <c:numRef>
              <c:f>Sheet1!$B$2</c:f>
              <c:numCache>
                <c:formatCode>0</c:formatCode>
                <c:ptCount val="1"/>
                <c:pt idx="0">
                  <c:v>0</c:v>
                </c:pt>
              </c:numCache>
            </c:numRef>
          </c:val>
          <c:extLst>
            <c:ext xmlns:c16="http://schemas.microsoft.com/office/drawing/2014/chart" uri="{C3380CC4-5D6E-409C-BE32-E72D297353CC}">
              <c16:uniqueId val="{00000002-0812-4C89-8343-D94B1E667E6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6.1311138817096236</c:v>
                </c:pt>
                <c:pt idx="1">
                  <c:v>6.3228232669175517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4.5118725529157944</c:v>
                </c:pt>
                <c:pt idx="1">
                  <c:v>4.5475278218544739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6.7693848498220239</c:v>
                </c:pt>
                <c:pt idx="1">
                  <c:v>6.1676196638472272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5.4878306489982114</c:v>
                </c:pt>
                <c:pt idx="1">
                  <c:v>5.4641847624682462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5.8091330771793928</c:v>
                </c:pt>
                <c:pt idx="1">
                  <c:v>5.7396132471144323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4.9728275646678606</c:v>
                </c:pt>
                <c:pt idx="1">
                  <c:v>4.9590584161090447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7.3475115988632638</c:v>
                </c:pt>
                <c:pt idx="1">
                  <c:v>7.5569653761726023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6.8969887731739643</c:v>
                </c:pt>
                <c:pt idx="1">
                  <c:v>6.9041935382552966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5.3069009164140661</c:v>
                </c:pt>
                <c:pt idx="1">
                  <c:v>5.5133436315277118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4.9834690826360601</c:v>
                </c:pt>
                <c:pt idx="1">
                  <c:v>4.9592496392571226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31938379427464"/>
          <c:y val="0.3905452022255676"/>
          <c:w val="0.7258305434255215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2BE-4B27-A2A2-2A8DFF05DF4E}"/>
              </c:ext>
            </c:extLst>
          </c:dPt>
          <c:cat>
            <c:strRef>
              <c:f>Sheet1!$A$2</c:f>
              <c:strCache>
                <c:ptCount val="1"/>
                <c:pt idx="0">
                  <c:v>Q17. Were you given a choice on how your care and treatment would be delivered?</c:v>
                </c:pt>
              </c:strCache>
            </c:strRef>
          </c:cat>
          <c:val>
            <c:numRef>
              <c:f>Sheet1!$B$2</c:f>
              <c:numCache>
                <c:formatCode>0</c:formatCode>
                <c:ptCount val="1"/>
                <c:pt idx="0">
                  <c:v>4.6792455770774293</c:v>
                </c:pt>
              </c:numCache>
            </c:numRef>
          </c:val>
          <c:extLst>
            <c:ext xmlns:c16="http://schemas.microsoft.com/office/drawing/2014/chart" uri="{C3380CC4-5D6E-409C-BE32-E72D297353CC}">
              <c16:uniqueId val="{00000002-62BE-4B27-A2A2-2A8DFF05DF4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7.7065598916221587</c:v>
                </c:pt>
                <c:pt idx="1">
                  <c:v>7.7792682410003664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5.7446712873652022</c:v>
                </c:pt>
                <c:pt idx="1">
                  <c:v>5.8013238619913583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3.872605601899759</c:v>
                </c:pt>
                <c:pt idx="1">
                  <c:v>3.625391635673135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7.750326041053512</c:v>
                </c:pt>
                <c:pt idx="1">
                  <c:v>7.8850728308705156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5.0908627099614412</c:v>
                </c:pt>
                <c:pt idx="1">
                  <c:v>4.823755206897415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4.2284270319930828</c:v>
                </c:pt>
                <c:pt idx="1">
                  <c:v>4.3781452993320107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2.3048351161016489</c:v>
                </c:pt>
                <c:pt idx="1">
                  <c:v>2.181159980673173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2.65109543308614</c:v>
                </c:pt>
                <c:pt idx="1">
                  <c:v>2.5678729356295542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1.649567125631757</c:v>
                </c:pt>
                <c:pt idx="1">
                  <c:v>1.814214195630568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4.2445012863633149</c:v>
                </c:pt>
                <c:pt idx="1">
                  <c:v>4.2332988855648708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94F-49EB-B4B3-ECDA88A0E921}"/>
              </c:ext>
            </c:extLst>
          </c:dPt>
          <c:cat>
            <c:strRef>
              <c:f>Sheet1!$A$2</c:f>
              <c:strCache>
                <c:ptCount val="1"/>
                <c:pt idx="0">
                  <c:v>Q18. Has your NHS mental health team supported you to make decisions about your care and treatment?</c:v>
                </c:pt>
              </c:strCache>
            </c:strRef>
          </c:cat>
          <c:val>
            <c:numRef>
              <c:f>Sheet1!$B$2</c:f>
              <c:numCache>
                <c:formatCode>0</c:formatCode>
                <c:ptCount val="1"/>
                <c:pt idx="0">
                  <c:v>4.312004028706836</c:v>
                </c:pt>
              </c:numCache>
            </c:numRef>
          </c:val>
          <c:extLst>
            <c:ext xmlns:c16="http://schemas.microsoft.com/office/drawing/2014/chart" uri="{C3380CC4-5D6E-409C-BE32-E72D297353CC}">
              <c16:uniqueId val="{00000002-E94F-49EB-B4B3-ECDA88A0E92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5.3170467321010699</c:v>
                </c:pt>
                <c:pt idx="1">
                  <c:v>5.1749988939531066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3.6583945117068701</c:v>
                </c:pt>
                <c:pt idx="1">
                  <c:v>4.0377252578035341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4.5706239375866016</c:v>
                </c:pt>
                <c:pt idx="1">
                  <c:v>4.7155444336029424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7.5273715238189984</c:v>
                </c:pt>
                <c:pt idx="1">
                  <c:v>7.5682210254315407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7.3649194805576892</c:v>
                </c:pt>
                <c:pt idx="1">
                  <c:v>7.5093496031878084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6.3701568565097899</c:v>
                </c:pt>
                <c:pt idx="1">
                  <c:v>6.4456996994108611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2.3643278400865468</c:v>
                </c:pt>
                <c:pt idx="1">
                  <c:v>3.6356145036517851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7.04142576730331</c:v>
                </c:pt>
                <c:pt idx="1">
                  <c:v>7.852029627177556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6.4327609496398876</c:v>
                </c:pt>
                <c:pt idx="1">
                  <c:v>7.4783063148345361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5.0959326321834117</c:v>
                </c:pt>
                <c:pt idx="1">
                  <c:v>7.500052469200579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8204754973315"/>
          <c:y val="0.37963892493303808"/>
          <c:w val="0.7284626394953905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C98A-485A-9F81-BA0EDBA21167}"/>
              </c:ext>
            </c:extLst>
          </c:dPt>
          <c:cat>
            <c:strRef>
              <c:f>Sheet1!$A$2</c:f>
              <c:strCache>
                <c:ptCount val="1"/>
                <c:pt idx="0">
                  <c:v>Q19. Do you feel in control of your care?</c:v>
                </c:pt>
              </c:strCache>
            </c:strRef>
          </c:cat>
          <c:val>
            <c:numRef>
              <c:f>Sheet1!$B$2</c:f>
              <c:numCache>
                <c:formatCode>0</c:formatCode>
                <c:ptCount val="1"/>
                <c:pt idx="0">
                  <c:v>4.1028648351344774</c:v>
                </c:pt>
              </c:numCache>
            </c:numRef>
          </c:val>
          <c:extLst>
            <c:ext xmlns:c16="http://schemas.microsoft.com/office/drawing/2014/chart" uri="{C3380CC4-5D6E-409C-BE32-E72D297353CC}">
              <c16:uniqueId val="{00000002-C98A-485A-9F81-BA0EDBA2116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7.0224271450973044</c:v>
                </c:pt>
                <c:pt idx="1">
                  <c:v>5.1806040858324929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4.0468509742008143</c:v>
                </c:pt>
                <c:pt idx="1">
                  <c:v>8.2779149121533333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4.5564941673580286</c:v>
                </c:pt>
                <c:pt idx="1">
                  <c:v>7.1169698838524003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5.0128566149487908</c:v>
                </c:pt>
                <c:pt idx="1">
                  <c:v>6.187539248228223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4.0355670319580481</c:v>
                </c:pt>
                <c:pt idx="1">
                  <c:v>7.4291965187286619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7.4999999999999991</c:v>
                </c:pt>
                <c:pt idx="1">
                  <c:v>7.635813307476611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4.1238445360400293</c:v>
                </c:pt>
                <c:pt idx="1">
                  <c:v>6.4222328364212267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9.0995371542517898</c:v>
                </c:pt>
                <c:pt idx="1">
                  <c:v>8.6957549593997339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9.0833157875493438</c:v>
                </c:pt>
                <c:pt idx="1">
                  <c:v>8.89601317819759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7.2442987315609297</c:v>
                </c:pt>
                <c:pt idx="1">
                  <c:v>8.2440447457342536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0808838888433"/>
          <c:y val="0.3905452022255676"/>
          <c:w val="0.7057213731198447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D81-42B2-8B65-578B6A4B3A59}"/>
              </c:ext>
            </c:extLst>
          </c:dPt>
          <c:cat>
            <c:strRef>
              <c:f>Sheet1!$A$2</c:f>
              <c:strCache>
                <c:ptCount val="1"/>
                <c:pt idx="0">
                  <c:v>Q22_2. Have any of the following been discussed with you about your medication? Benefits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3D81-42B2-8B65-578B6A4B3A5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0.4221548092662919</c:v>
                </c:pt>
                <c:pt idx="1">
                  <c:v>3.4009556542878698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65902474526929"/>
          <c:y val="0.3905452022255676"/>
          <c:w val="0.7072799611838913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CAF-4EC1-ABDF-63D11BFAA10E}"/>
              </c:ext>
            </c:extLst>
          </c:dPt>
          <c:cat>
            <c:strRef>
              <c:f>Sheet1!$A$2</c:f>
              <c:strCache>
                <c:ptCount val="1"/>
                <c:pt idx="0">
                  <c:v>Q22_3. Have any of the following been discussed with you about your medication? Side effects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2CAF-4EC1-ABDF-63D11BFAA10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7799611838912"/>
          <c:y val="0.3905452022255676"/>
          <c:w val="0.710360989810771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B2C-42DD-8900-32BF17E2DD96}"/>
              </c:ext>
            </c:extLst>
          </c:dPt>
          <c:cat>
            <c:strRef>
              <c:f>Sheet1!$A$2</c:f>
              <c:strCache>
                <c:ptCount val="1"/>
                <c:pt idx="0">
                  <c:v>Q21_4. Have any of the following been discussed with you about your medication? What will happen if I stop taking my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B2C-42DD-8900-32BF17E2DD9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3714216399808"/>
          <c:y val="0.3905452022255676"/>
          <c:w val="0.7076097768073750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1C4-4767-B80F-D3F5C370DC64}"/>
              </c:ext>
            </c:extLst>
          </c:dPt>
          <c:cat>
            <c:strRef>
              <c:f>Sheet1!$A$2</c:f>
              <c:strCache>
                <c:ptCount val="1"/>
                <c:pt idx="0">
                  <c:v>Q22_1. Have any of the following been discussed with you about your medication? Purpose of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D1C4-4767-B80F-D3F5C370DC6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aseline="0">
          <a:latin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395986954249"/>
          <c:y val="0.3905452022255676"/>
          <c:w val="0.66657868470787429"/>
          <c:h val="0.34089759520879509"/>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7581-4EC3-9EAF-78C612B2E9A9}"/>
              </c:ext>
            </c:extLst>
          </c:dPt>
          <c:cat>
            <c:strRef>
              <c:f>Sheet1!$A$2</c:f>
              <c:strCache>
                <c:ptCount val="1"/>
                <c:pt idx="0">
                  <c:v>Q23. In the last 12 months, has your NHS mental health team asked you how you are getting on with your medication?</c:v>
                </c:pt>
              </c:strCache>
            </c:strRef>
          </c:cat>
          <c:val>
            <c:numRef>
              <c:f>Sheet1!$B$2</c:f>
              <c:numCache>
                <c:formatCode>0</c:formatCode>
                <c:ptCount val="1"/>
                <c:pt idx="0">
                  <c:v>0</c:v>
                </c:pt>
              </c:numCache>
            </c:numRef>
          </c:val>
          <c:extLst>
            <c:ext xmlns:c16="http://schemas.microsoft.com/office/drawing/2014/chart" uri="{C3380CC4-5D6E-409C-BE32-E72D297353CC}">
              <c16:uniqueId val="{00000002-7581-4EC3-9EAF-78C612B2E9A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8634453781512"/>
          <c:y val="0.42326403410315627"/>
          <c:w val="0.67428129548762739"/>
          <c:h val="0.34089759520879509"/>
        </c:manualLayout>
      </c:layout>
      <c:barChart>
        <c:barDir val="bar"/>
        <c:grouping val="clustered"/>
        <c:varyColors val="0"/>
        <c:ser>
          <c:idx val="0"/>
          <c:order val="0"/>
          <c:tx>
            <c:strRef>
              <c:f>Sheet1!$B$1</c:f>
              <c:strCache>
                <c:ptCount val="1"/>
                <c:pt idx="0">
                  <c:v>Your Trust Score</c:v>
                </c:pt>
              </c:strCache>
            </c:strRef>
          </c:tx>
          <c:spPr>
            <a:solidFill>
              <a:srgbClr val="6D276A"/>
            </a:solidFill>
            <a:ln>
              <a:noFill/>
            </a:ln>
            <a:effectLst>
              <a:outerShdw blurRad="50800" dist="50800" dir="5400000" algn="ctr" rotWithShape="0">
                <a:schemeClr val="bg1"/>
              </a:outerShdw>
            </a:effectLst>
          </c:spPr>
          <c:invertIfNegative val="0"/>
          <c:dPt>
            <c:idx val="0"/>
            <c:invertIfNegative val="0"/>
            <c:bubble3D val="0"/>
            <c:spPr>
              <a:solidFill>
                <a:srgbClr val="6D276A"/>
              </a:solidFill>
              <a:ln>
                <a:noFill/>
              </a:ln>
              <a:effectLst>
                <a:outerShdw blurRad="50800" dist="50800" dir="5400000" algn="ctr" rotWithShape="0">
                  <a:schemeClr val="bg1"/>
                </a:outerShdw>
              </a:effectLst>
            </c:spPr>
            <c:extLst>
              <c:ext xmlns:c16="http://schemas.microsoft.com/office/drawing/2014/chart" uri="{C3380CC4-5D6E-409C-BE32-E72D297353CC}">
                <c16:uniqueId val="{00000001-8E49-4695-AACB-5004FFC0657E}"/>
              </c:ext>
            </c:extLst>
          </c:dPt>
          <c:cat>
            <c:strRef>
              <c:f>Sheet1!$A$2</c:f>
              <c:strCache>
                <c:ptCount val="1"/>
                <c:pt idx="0">
                  <c:v>Q26. Thinking about the last time you received therapy, did you have enough privacy to talk comfortably?</c:v>
                </c:pt>
              </c:strCache>
            </c:strRef>
          </c:cat>
          <c:val>
            <c:numRef>
              <c:f>Sheet1!$B$2</c:f>
              <c:numCache>
                <c:formatCode>0</c:formatCode>
                <c:ptCount val="1"/>
                <c:pt idx="0">
                  <c:v>6.5459696195112436</c:v>
                </c:pt>
              </c:numCache>
            </c:numRef>
          </c:val>
          <c:extLst>
            <c:ext xmlns:c16="http://schemas.microsoft.com/office/drawing/2014/chart" uri="{C3380CC4-5D6E-409C-BE32-E72D297353CC}">
              <c16:uniqueId val="{00000002-8E49-4695-AACB-5004FFC0657E}"/>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D1C-4A06-8B12-1A7F9F131C11}"/>
              </c:ext>
            </c:extLst>
          </c:dPt>
          <c:cat>
            <c:strRef>
              <c:f>Sheet1!$A$2</c:f>
              <c:strCache>
                <c:ptCount val="1"/>
                <c:pt idx="0">
                  <c:v>Q6. While waiting, between your assessment with the NHS mental health team and your first appointment for treatment, were you offered support with your mental health?</c:v>
                </c:pt>
              </c:strCache>
            </c:strRef>
          </c:cat>
          <c:val>
            <c:numRef>
              <c:f>Sheet1!$B$2</c:f>
              <c:numCache>
                <c:formatCode>0</c:formatCode>
                <c:ptCount val="1"/>
                <c:pt idx="0">
                  <c:v>0</c:v>
                </c:pt>
              </c:numCache>
            </c:numRef>
          </c:val>
          <c:extLst>
            <c:ext xmlns:c16="http://schemas.microsoft.com/office/drawing/2014/chart" uri="{C3380CC4-5D6E-409C-BE32-E72D297353CC}">
              <c16:uniqueId val="{00000002-ED1C-4A06-8B12-1A7F9F131C1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92836408581066"/>
          <c:y val="0.3905452022255676"/>
          <c:w val="0.692789819058507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A56-4341-8FD9-D59CD019066C}"/>
              </c:ext>
            </c:extLst>
          </c:dPt>
          <c:cat>
            <c:strRef>
              <c:f>Sheet1!$A$2</c:f>
              <c:strCache>
                <c:ptCount val="1"/>
                <c:pt idx="0">
                  <c:v>Q27. Would you know who to contact out of office hours within the NHS if you had a crisis? </c:v>
                </c:pt>
              </c:strCache>
            </c:strRef>
          </c:cat>
          <c:val>
            <c:numRef>
              <c:f>Sheet1!$B$2</c:f>
              <c:numCache>
                <c:formatCode>0</c:formatCode>
                <c:ptCount val="1"/>
                <c:pt idx="0">
                  <c:v>5.9501185948066464</c:v>
                </c:pt>
              </c:numCache>
            </c:numRef>
          </c:val>
          <c:extLst>
            <c:ext xmlns:c16="http://schemas.microsoft.com/office/drawing/2014/chart" uri="{C3380CC4-5D6E-409C-BE32-E72D297353CC}">
              <c16:uniqueId val="{00000002-BA56-4341-8FD9-D59CD019066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75582241630278"/>
          <c:y val="0.40145147951809718"/>
          <c:w val="0.70239556040756912"/>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C42-4DCF-9B30-BCBF7727081B}"/>
              </c:ext>
            </c:extLst>
          </c:dPt>
          <c:cat>
            <c:strRef>
              <c:f>Sheet1!$A$2</c:f>
              <c:strCache>
                <c:ptCount val="1"/>
                <c:pt idx="0">
                  <c:v>Q33_1. In the last 12 months, did your NHS mental health team give you any help or advice with finding support for…Joining a group or taking part in an activity (e.g. art, sport etc)</c:v>
                </c:pt>
              </c:strCache>
            </c:strRef>
          </c:cat>
          <c:val>
            <c:numRef>
              <c:f>Sheet1!$B$2</c:f>
              <c:numCache>
                <c:formatCode>0</c:formatCode>
                <c:ptCount val="1"/>
                <c:pt idx="0">
                  <c:v>2.6285791573337649</c:v>
                </c:pt>
              </c:numCache>
            </c:numRef>
          </c:val>
          <c:extLst>
            <c:ext xmlns:c16="http://schemas.microsoft.com/office/drawing/2014/chart" uri="{C3380CC4-5D6E-409C-BE32-E72D297353CC}">
              <c16:uniqueId val="{00000002-3C42-4DCF-9B30-BCBF7727081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70654850583895"/>
          <c:y val="0.3905452022255676"/>
          <c:w val="0.7015371179039301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243-49EE-813D-CCEEE9F5C75D}"/>
              </c:ext>
            </c:extLst>
          </c:dPt>
          <c:cat>
            <c:strRef>
              <c:f>Sheet1!$A$2</c:f>
              <c:strCache>
                <c:ptCount val="1"/>
                <c:pt idx="0">
                  <c:v>Q33_2. In the last 12 months, did your NHS mental health team give you any help or advice with finding support for… Finding or keeping work</c:v>
                </c:pt>
              </c:strCache>
            </c:strRef>
          </c:cat>
          <c:val>
            <c:numRef>
              <c:f>Sheet1!$B$2</c:f>
              <c:numCache>
                <c:formatCode>0</c:formatCode>
                <c:ptCount val="1"/>
                <c:pt idx="0">
                  <c:v>0.51984322923095916</c:v>
                </c:pt>
              </c:numCache>
            </c:numRef>
          </c:val>
          <c:extLst>
            <c:ext xmlns:c16="http://schemas.microsoft.com/office/drawing/2014/chart" uri="{C3380CC4-5D6E-409C-BE32-E72D297353CC}">
              <c16:uniqueId val="{00000002-D243-49EE-813D-CCEEE9F5C7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3916738014071"/>
          <c:y val="0.3905452022255676"/>
          <c:w val="0.7012394468704512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0BC-4424-BCEE-48A84812E820}"/>
              </c:ext>
            </c:extLst>
          </c:dPt>
          <c:cat>
            <c:strRef>
              <c:f>Sheet1!$A$2</c:f>
              <c:strCache>
                <c:ptCount val="1"/>
                <c:pt idx="0">
                  <c:v>Q33_3. In the last 12 months, did your NHS mental health team give you any help or advice with finding support for… Financial advice or benefits</c:v>
                </c:pt>
              </c:strCache>
            </c:strRef>
          </c:cat>
          <c:val>
            <c:numRef>
              <c:f>Sheet1!$B$2</c:f>
              <c:numCache>
                <c:formatCode>0</c:formatCode>
                <c:ptCount val="1"/>
                <c:pt idx="0">
                  <c:v>0.30673958500884668</c:v>
                </c:pt>
              </c:numCache>
            </c:numRef>
          </c:val>
          <c:extLst>
            <c:ext xmlns:c16="http://schemas.microsoft.com/office/drawing/2014/chart" uri="{C3380CC4-5D6E-409C-BE32-E72D297353CC}">
              <c16:uniqueId val="{00000002-80BC-4424-BCEE-48A84812E82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3927704997574"/>
          <c:y val="0.37963892493303808"/>
          <c:w val="0.7039130276564774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51D-4CC8-9D94-268E39050AF7}"/>
              </c:ext>
            </c:extLst>
          </c:dPt>
          <c:cat>
            <c:strRef>
              <c:f>Sheet1!$A$2</c:f>
              <c:strCache>
                <c:ptCount val="1"/>
                <c:pt idx="0">
                  <c:v>Q33_4. In the last 12 months, did your NHS mental health team give you any help or advice with finding support for… Cost of living</c:v>
                </c:pt>
              </c:strCache>
            </c:strRef>
          </c:cat>
          <c:val>
            <c:numRef>
              <c:f>Sheet1!$B$2</c:f>
              <c:numCache>
                <c:formatCode>0</c:formatCode>
                <c:ptCount val="1"/>
                <c:pt idx="0">
                  <c:v>0</c:v>
                </c:pt>
              </c:numCache>
            </c:numRef>
          </c:val>
          <c:extLst>
            <c:ext xmlns:c16="http://schemas.microsoft.com/office/drawing/2014/chart" uri="{C3380CC4-5D6E-409C-BE32-E72D297353CC}">
              <c16:uniqueId val="{00000002-151D-4CC8-9D94-268E39050AF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6669152142105"/>
          <c:y val="0.3905452022255676"/>
          <c:w val="0.6885585880640465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4A3-473B-B6A9-31DCDC548270}"/>
              </c:ext>
            </c:extLst>
          </c:dPt>
          <c:cat>
            <c:strRef>
              <c:f>Sheet1!$A$2</c:f>
              <c:strCache>
                <c:ptCount val="1"/>
                <c:pt idx="0">
                  <c:v>Q32. In the last 12 months, has your NHS mental health team supported you with your physical health needs?</c:v>
                </c:pt>
              </c:strCache>
            </c:strRef>
          </c:cat>
          <c:val>
            <c:numRef>
              <c:f>Sheet1!$B$2</c:f>
              <c:numCache>
                <c:formatCode>0</c:formatCode>
                <c:ptCount val="1"/>
                <c:pt idx="0">
                  <c:v>3.8212801830553391</c:v>
                </c:pt>
              </c:numCache>
            </c:numRef>
          </c:val>
          <c:extLst>
            <c:ext xmlns:c16="http://schemas.microsoft.com/office/drawing/2014/chart" uri="{C3380CC4-5D6E-409C-BE32-E72D297353CC}">
              <c16:uniqueId val="{00000002-84A3-473B-B6A9-31DCDC54827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17046363152154"/>
          <c:y val="0.3905452022255676"/>
          <c:w val="0.69549951479864147"/>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AD4-43D2-9216-1DEE5DFCA5C1}"/>
              </c:ext>
            </c:extLst>
          </c:dPt>
          <c:cat>
            <c:strRef>
              <c:f>Sheet1!$A$2</c:f>
              <c:strCache>
                <c:ptCount val="1"/>
                <c:pt idx="0">
                  <c:v>Q34. Have NHS mental health services involved a member of your family or someone else close to you as much as you would like?</c:v>
                </c:pt>
              </c:strCache>
            </c:strRef>
          </c:cat>
          <c:val>
            <c:numRef>
              <c:f>Sheet1!$B$2</c:f>
              <c:numCache>
                <c:formatCode>0</c:formatCode>
                <c:ptCount val="1"/>
                <c:pt idx="0">
                  <c:v>5.5621197982080091</c:v>
                </c:pt>
              </c:numCache>
            </c:numRef>
          </c:val>
          <c:extLst>
            <c:ext xmlns:c16="http://schemas.microsoft.com/office/drawing/2014/chart" uri="{C3380CC4-5D6E-409C-BE32-E72D297353CC}">
              <c16:uniqueId val="{00000002-AAD4-43D2-9216-1DEE5DFCA5C1}"/>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021348859779"/>
          <c:y val="0.36873264764050856"/>
          <c:w val="0.718434497816593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9FA-4C6E-9EFF-F6B71AD68DFA}"/>
              </c:ext>
            </c:extLst>
          </c:dPt>
          <c:cat>
            <c:strRef>
              <c:f>Sheet1!$A$2</c:f>
              <c:strCache>
                <c:ptCount val="1"/>
                <c:pt idx="0">
                  <c:v>Q35. Has your NHS mental health team asked if you need support to access your care and treatment?</c:v>
                </c:pt>
              </c:strCache>
            </c:strRef>
          </c:cat>
          <c:val>
            <c:numRef>
              <c:f>Sheet1!$B$2</c:f>
              <c:numCache>
                <c:formatCode>0</c:formatCode>
                <c:ptCount val="1"/>
                <c:pt idx="0">
                  <c:v>2.097523556859711</c:v>
                </c:pt>
              </c:numCache>
            </c:numRef>
          </c:val>
          <c:extLst>
            <c:ext xmlns:c16="http://schemas.microsoft.com/office/drawing/2014/chart" uri="{C3380CC4-5D6E-409C-BE32-E72D297353CC}">
              <c16:uniqueId val="{00000002-F9FA-4C6E-9EFF-F6B71AD68D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4510529281075"/>
          <c:y val="0.3905452022255676"/>
          <c:w val="0.69693983503153811"/>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1446-44FE-82C4-8768C6BA857F}"/>
              </c:ext>
            </c:extLst>
          </c:dPt>
          <c:cat>
            <c:strRef>
              <c:f>Sheet1!$A$2</c:f>
              <c:strCache>
                <c:ptCount val="1"/>
                <c:pt idx="0">
                  <c:v>Q13. Did your NHS mental health team treat you with care and compassion?</c:v>
                </c:pt>
              </c:strCache>
            </c:strRef>
          </c:cat>
          <c:val>
            <c:numRef>
              <c:f>Sheet1!$B$2</c:f>
              <c:numCache>
                <c:formatCode>0</c:formatCode>
                <c:ptCount val="1"/>
                <c:pt idx="0">
                  <c:v>6.737076930298854</c:v>
                </c:pt>
              </c:numCache>
            </c:numRef>
          </c:val>
          <c:extLst>
            <c:ext xmlns:c16="http://schemas.microsoft.com/office/drawing/2014/chart" uri="{C3380CC4-5D6E-409C-BE32-E72D297353CC}">
              <c16:uniqueId val="{00000002-1446-44FE-82C4-8768C6BA85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44865048739784"/>
          <c:y val="0.3905452022255676"/>
          <c:w val="0.70005798156234833"/>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798-4646-BC76-DC33E62515A4}"/>
              </c:ext>
            </c:extLst>
          </c:dPt>
          <c:cat>
            <c:strRef>
              <c:f>Sheet1!$A$2</c:f>
              <c:strCache>
                <c:ptCount val="1"/>
                <c:pt idx="0">
                  <c:v>Q40. Overall, in the last 12 months, did you feel that you were treated with respect and dignity by NHS mental health services?</c:v>
                </c:pt>
              </c:strCache>
            </c:strRef>
          </c:cat>
          <c:val>
            <c:numRef>
              <c:f>Sheet1!$B$2</c:f>
              <c:numCache>
                <c:formatCode>0</c:formatCode>
                <c:ptCount val="1"/>
                <c:pt idx="0">
                  <c:v>6.0959013238756992</c:v>
                </c:pt>
              </c:numCache>
            </c:numRef>
          </c:val>
          <c:extLst>
            <c:ext xmlns:c16="http://schemas.microsoft.com/office/drawing/2014/chart" uri="{C3380CC4-5D6E-409C-BE32-E72D297353CC}">
              <c16:uniqueId val="{00000002-A798-4646-BC76-DC33E62515A4}"/>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0594-428D-9705-479F5EF5D185}"/>
              </c:ext>
            </c:extLst>
          </c:dPt>
          <c:cat>
            <c:strRef>
              <c:f>Sheet1!$A$2</c:f>
              <c:strCache>
                <c:ptCount val="1"/>
                <c:pt idx="0">
                  <c:v>Q10. Did you get the help you needed?</c:v>
                </c:pt>
              </c:strCache>
            </c:strRef>
          </c:cat>
          <c:val>
            <c:numRef>
              <c:f>Sheet1!$B$2</c:f>
              <c:numCache>
                <c:formatCode>0</c:formatCode>
                <c:ptCount val="1"/>
                <c:pt idx="0">
                  <c:v>3.5334629909929909</c:v>
                </c:pt>
              </c:numCache>
            </c:numRef>
          </c:val>
          <c:extLst>
            <c:ext xmlns:c16="http://schemas.microsoft.com/office/drawing/2014/chart" uri="{C3380CC4-5D6E-409C-BE32-E72D297353CC}">
              <c16:uniqueId val="{00000002-0594-428D-9705-479F5EF5D1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5727802037847"/>
          <c:y val="0.3905452022255676"/>
          <c:w val="0.7167395681707908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A15-4AA0-BCF9-626C7E0378F3}"/>
              </c:ext>
            </c:extLst>
          </c:dPt>
          <c:cat>
            <c:strRef>
              <c:f>Sheet1!$A$2</c:f>
              <c:strCache>
                <c:ptCount val="1"/>
                <c:pt idx="0">
                  <c:v>Q39. Overall, in the last 12 months, how was your experience of using the NHS mental health services? </c:v>
                </c:pt>
              </c:strCache>
            </c:strRef>
          </c:cat>
          <c:val>
            <c:numRef>
              <c:f>Sheet1!$B$2</c:f>
              <c:numCache>
                <c:formatCode>0</c:formatCode>
                <c:ptCount val="1"/>
                <c:pt idx="0">
                  <c:v>4.737549012793413</c:v>
                </c:pt>
              </c:numCache>
            </c:numRef>
          </c:val>
          <c:extLst>
            <c:ext xmlns:c16="http://schemas.microsoft.com/office/drawing/2014/chart" uri="{C3380CC4-5D6E-409C-BE32-E72D297353CC}">
              <c16:uniqueId val="{00000002-FA15-4AA0-BCF9-626C7E0378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47804271501998"/>
          <c:y val="0.3905452022255676"/>
          <c:w val="0.68966067804251308"/>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8A8-4571-961F-018DBEB02EF3}"/>
              </c:ext>
            </c:extLst>
          </c:dPt>
          <c:cat>
            <c:strRef>
              <c:f>Sheet1!$A$2</c:f>
              <c:strCache>
                <c:ptCount val="1"/>
                <c:pt idx="0">
                  <c:v>Q41. Aside from this questionnaire, in the last 12 months, have you been asked by NHS mental health services to give your views on the quality of your care?</c:v>
                </c:pt>
              </c:strCache>
            </c:strRef>
          </c:cat>
          <c:val>
            <c:numRef>
              <c:f>Sheet1!$B$2</c:f>
              <c:numCache>
                <c:formatCode>0</c:formatCode>
                <c:ptCount val="1"/>
                <c:pt idx="0">
                  <c:v>2.7629098477717151</c:v>
                </c:pt>
              </c:numCache>
            </c:numRef>
          </c:val>
          <c:extLst>
            <c:ext xmlns:c16="http://schemas.microsoft.com/office/drawing/2014/chart" uri="{C3380CC4-5D6E-409C-BE32-E72D297353CC}">
              <c16:uniqueId val="{00000002-98A8-4571-961F-018DBEB02EF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6.2281345887923223</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0.53157827326467189</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0.32453650235623677</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9.0478350451335565E-2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0.944581092405544</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9.0478350451336453E-2</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0.32453650235623588</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0.21643586350541533</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6.8364359728466209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0.50351786108161622</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0.45902698156698651</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0.12797329053373385</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1.3360229266790569</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0.12797329053373385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0.45902698156698563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0.72900173614805386</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5.6198332047380228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6.0655567997489044</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0.28493619706417217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8.4132874856108764E-2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0.8783352309406478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8.4132874856108764E-2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0.3017759364839705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0.17521908285051513</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6.3228232669175517</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0.15455480126205945</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0.30359736752540911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8.4640676212485388E-2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0.88363660477801709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8.4640676212485388E-2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0.30359736752540911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6.6627349220018672E-2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5.7438039105145897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0.25198978949398398</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0.29173885002816213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8.133461019476762E-2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0.84912174641683258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8.133461019476762E-2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0.29173885002816213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0.19706912656034614</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6.9515621143112387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4.343655367109811E-2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0.10446420054681838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1.0905913754789207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0.10446420054681838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0.31538610000560396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6.7620668851466661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5453663270258"/>
          <c:y val="0.39054526748971191"/>
          <c:w val="0.7354287126482108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9F3-4465-966E-19F71C961DB8}"/>
              </c:ext>
            </c:extLst>
          </c:dPt>
          <c:cat>
            <c:strRef>
              <c:f>Sheet1!$A$2</c:f>
              <c:strCache>
                <c:ptCount val="1"/>
                <c:pt idx="0">
                  <c:v>Q11. Did your NHS mental health team consider how areas of your life impact your mental health?</c:v>
                </c:pt>
              </c:strCache>
            </c:strRef>
          </c:cat>
          <c:val>
            <c:numRef>
              <c:f>Sheet1!$B$2</c:f>
              <c:numCache>
                <c:formatCode>0</c:formatCode>
                <c:ptCount val="1"/>
                <c:pt idx="0">
                  <c:v>5.6258992338094584</c:v>
                </c:pt>
              </c:numCache>
            </c:numRef>
          </c:val>
          <c:extLst>
            <c:ext xmlns:c16="http://schemas.microsoft.com/office/drawing/2014/chart" uri="{C3380CC4-5D6E-409C-BE32-E72D297353CC}">
              <c16:uniqueId val="{00000002-D9F3-4465-966E-19F71C961DB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0.12796242195555108</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0.311144703681979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8.6744817105083083E-2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0.90560353601615518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8.6744817105083527E-2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0.311144703681979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0.29805247709959826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4.5475278218544739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5.8159022131577363</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0.90885813361641121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0.5200499452105749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0.14498603655779352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1.513633572143565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0.14498603655779529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0.38322440626863497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5.4641847624682462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0.3470826863608627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0.57029145207775489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0.15899299304043257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1.659864202892793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0.15899299304043435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0.25800409934724122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6.1676196638472272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6.0204078369384924</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0.16575175566556943</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0.25385376055005082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7.0772530497124286E-2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0.73885513866916241</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7.0772530497124286E-2</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0.25385376055005082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0.32297562371945432</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6.3622070897624807</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0.30674001760568004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9.4992184406670788E-2</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0.99170487602007285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9.4992184406670788E-2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0.34072715875938719</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0.38744604267059835</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5.7396132471144323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3.2983921154799312E-2</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0.26932269144990162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7.5085152778139985E-2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0.78387830106120138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7.5085152778139985E-2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0.26932269144990162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0.1960074140543675</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4.9590584161090447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0.16972677468082331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0.29515024414934032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8.2285681370374952E-2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0.85905079403463347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8.2285681370374952E-2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0.18587743433813753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7.0207525947680134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6.5426040852426199</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052882858187119E-2"/>
          <c:y val="0.46676268861454046"/>
          <c:w val="0.7329522605051571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A23-455E-A357-C61F00DE38E6}"/>
              </c:ext>
            </c:extLst>
          </c:dPt>
          <c:cat>
            <c:strRef>
              <c:f>Sheet1!$A$2</c:f>
              <c:strCache>
                <c:ptCount val="1"/>
                <c:pt idx="0">
                  <c:v>Q8. Were you given enough time to discuss your needs and treatment?</c:v>
                </c:pt>
              </c:strCache>
            </c:strRef>
          </c:cat>
          <c:val>
            <c:numRef>
              <c:f>Sheet1!$B$2</c:f>
              <c:numCache>
                <c:formatCode>0</c:formatCode>
                <c:ptCount val="1"/>
                <c:pt idx="0">
                  <c:v>5.7755662839192006</c:v>
                </c:pt>
              </c:numCache>
            </c:numRef>
          </c:val>
          <c:extLst>
            <c:ext xmlns:c16="http://schemas.microsoft.com/office/drawing/2014/chart" uri="{C3380CC4-5D6E-409C-BE32-E72D297353CC}">
              <c16:uniqueId val="{00000002-9A23-455E-A357-C61F00DE38E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3.0958612476722713E-2</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0.43246818982086666</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0.12056889796241244</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1.2587221227991172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0.12056889796241244</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0.43246818982086577</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0.25106283703777876</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4.9592496392571226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0.30157705028857862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0.23033468741698471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6.4215588748586683E-2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0.67040160068158627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6.4215588748586683E-2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0.23033468741698471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0.61524395626930772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5.5133436315277118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0.29640925049149391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0.27608859755594928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7.6971436815031602E-2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0.80357083775387217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7.697143681503249E-2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0.27608859755594839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0.25191835772668014</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6.9041935382552966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0.25802211567701594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0.26422195936255566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7.3663106807942746E-2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0.76903234366610107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7.3663106807943635E-2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0.26422195936255477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0.23241872702307909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7.5569653761726023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0.15055913849550517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0.33700137944510278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9.395346498973467E-2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0.98086079324603315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9.3953464989732893E-2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0.33700137944510367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6.319146185229485E-2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7.7792682410003664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8.3816666554676669</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0.23141574397001463</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0.30028239204447793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8.371648583290181E-2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0.87398818884224028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8.371648583290181E-2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0.30028239204447793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1.7659058815526762E-2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8.3816666554676669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4.7133577488322462</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0.50742581487284122</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0.45801148587662777</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0.12769017792764314</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1.3330672713935439</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0.12769017792764181</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0.45801148587662865</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0.74903411414337295</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3.625391635673135</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0.20124771804718744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0.35754981300651689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9.9682214635760324E-2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1.0406681236379693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9.9682214635760324E-2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0.35754981300651689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0.84818577736759249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5.8013238619913583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39054526748971191"/>
          <c:w val="0.73388867021094706"/>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0F9-4124-9886-892EDECC72AF}"/>
              </c:ext>
            </c:extLst>
          </c:dPt>
          <c:cat>
            <c:strRef>
              <c:f>Sheet1!$A$2</c:f>
              <c:strCache>
                <c:ptCount val="1"/>
                <c:pt idx="0">
                  <c:v>Q19. Did you feel your NHS mental health team listened to what you had to say?</c:v>
                </c:pt>
              </c:strCache>
            </c:strRef>
          </c:cat>
          <c:val>
            <c:numRef>
              <c:f>Sheet1!$B$2</c:f>
              <c:numCache>
                <c:formatCode>0</c:formatCode>
                <c:ptCount val="1"/>
                <c:pt idx="0">
                  <c:v>5.1125272668560253</c:v>
                </c:pt>
              </c:numCache>
            </c:numRef>
          </c:val>
          <c:extLst>
            <c:ext xmlns:c16="http://schemas.microsoft.com/office/drawing/2014/chart" uri="{C3380CC4-5D6E-409C-BE32-E72D297353CC}">
              <c16:uniqueId val="{00000002-D0F9-4124-9886-892EDECC72A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0.13715173843090156</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0.45984072247019814</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0.12820015541359364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1.3383913637137486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0.12820015541359364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0.45984072247019814</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0.68263889268799094</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4.823755206897415</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0.55524886068926183</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0.3871486957867738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0.10793416185807825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1.126817277362032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0.10793416185807914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0.38714869578677202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0.14844564527776605</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7.8850728308705156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3.391615031797214</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0.11636021893193393</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0.28406958908698599</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7.9196477583795888E-2</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0.82679994648011323</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7.9196477583794778E-2</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0.28406958908698599</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0.47375697634899305</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2.181159980673173</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0.1187237432751751</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0.193364576656325</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5.3908598276505959E-2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0.56279808811791998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5.3908598276506847E-2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0.19336457665632523</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0.97790753614027315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1.814214195630568</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0.94087275126652015</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0.30706811645791499</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8.5608295065723983E-2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0.8937384077934869</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8.5608295065723983E-2</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0.30706811645791499</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0.51291233760747534</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2.5678729356295542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0.15790804660661317</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9.0665018134330033E-2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0.94652987643001518</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9.0665018134330921E-2</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0.32520606006412844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0.46045741100945925</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4.3781452993320107</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2.1759103337271046E-2</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0.36412032552424467</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0.10151402440109525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1.0597919566940353</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0.10151402440109614</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0.36412032552424467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0.46236991505656722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4.2332988855648708</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0.30632426786113864</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0.1091526116830881</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1.1395377199983852</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0.1091526116830881</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0.39151914951998457</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1.5720923033946121E-2</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5.1749988939531066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6186317321688"/>
          <c:y val="0.35788065843621397"/>
          <c:w val="0.72721809801067439"/>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68B-468C-A4E0-C1066FA2BE83}"/>
              </c:ext>
            </c:extLst>
          </c:dPt>
          <c:cat>
            <c:strRef>
              <c:f>Sheet1!$A$2</c:f>
              <c:strCache>
                <c:ptCount val="1"/>
                <c:pt idx="0">
                  <c:v>Q12. Did you have to repeat your mental health history to your NHS mental health team?</c:v>
                </c:pt>
              </c:strCache>
            </c:strRef>
          </c:cat>
          <c:val>
            <c:numRef>
              <c:f>Sheet1!$B$2</c:f>
              <c:numCache>
                <c:formatCode>0</c:formatCode>
                <c:ptCount val="1"/>
                <c:pt idx="0">
                  <c:v>3.1012642788554299</c:v>
                </c:pt>
              </c:numCache>
            </c:numRef>
          </c:val>
          <c:extLst>
            <c:ext xmlns:c16="http://schemas.microsoft.com/office/drawing/2014/chart" uri="{C3380CC4-5D6E-409C-BE32-E72D297353CC}">
              <c16:uniqueId val="{00000002-268B-468C-A4E0-C1066FA2BE83}"/>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4.3766348457032382</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0.46893665725421485</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0.34485045610960174</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9.6141728879971744E-2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1.0037059565983792</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9.6141728879970856E-2</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0.34485045610960263</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0.96858371604849225</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4.7155444336029424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8.5071669247382964E-2</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0.32233112109633932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8.9863506644665581E-2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0.93816221063255156</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8.9863506644666025E-2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0.32233112109633844</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0.37260937133493144</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4.0377252578035341</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7.5387853143096741</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0.48744906389597364</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0.22975318309905468</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6.4053469692379572E-2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0.66870910082446322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6.4053469692378684E-2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0.21396961430671979</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7.5093496031878084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0.42008994305282421</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0.24957715398973157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6.9580244562267524E-2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0.72640784331962038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6.9580244562267524E-2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0.24957715398973157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0.14106990226616389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7.5682210254315407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6.4456996994108611</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0.15945851779362474</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0.32728516878356473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9.1244658100797515E-2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0.95258123512518722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9.1244658100797515E-2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0.32728516878356473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0.31749175801522878</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6.4456996994108611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3.6356145036517851</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0.19963095154732313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0.17336382674710094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1.809893660035939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0.17336382674710027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0.62183814898192846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2.9414353743710819E-3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3.6356145036517851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72013133691985"/>
          <c:y val="0.3905452022255676"/>
          <c:w val="0.72926746724890834"/>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F63-4C1F-B339-CE5FA15996AB}"/>
              </c:ext>
            </c:extLst>
          </c:dPt>
          <c:cat>
            <c:strRef>
              <c:f>Sheet1!$A$2</c:f>
              <c:strCache>
                <c:ptCount val="1"/>
                <c:pt idx="0">
                  <c:v>Q14. Do you have a care plan? </c:v>
                </c:pt>
              </c:strCache>
            </c:strRef>
          </c:cat>
          <c:val>
            <c:numRef>
              <c:f>Sheet1!$B$2</c:f>
              <c:numCache>
                <c:formatCode>0</c:formatCode>
                <c:ptCount val="1"/>
                <c:pt idx="0">
                  <c:v>5.492247738675502</c:v>
                </c:pt>
              </c:numCache>
            </c:numRef>
          </c:val>
          <c:extLst>
            <c:ext xmlns:c16="http://schemas.microsoft.com/office/drawing/2014/chart" uri="{C3380CC4-5D6E-409C-BE32-E72D297353CC}">
              <c16:uniqueId val="{00000002-5F63-4C1F-B339-CE5FA15996A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0.15731452559359305</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0.15933077010327246</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1.6633905473212014</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0.12687552833207327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7.500052469200579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0.48339056040582395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0.1570326603231873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1.6166853959937324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7.4783063148345361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0.15972124326436976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0.12105499969759848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1.2637969556818156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0.12105499969759848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0.26063639026985364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8.3506267618305046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0.18088515623706591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1.8265637582170369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7.852029627177556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0.48287230617998933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0.16264180588920496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1.6979572893547186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0.16264180588920496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0.2481241987247147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5.1806040858324929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0.32725504489674329</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0.97724858100465095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0.27244959795971546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2.8443349992842553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0.27244959795971546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0.47023431023013895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8.2779149121533333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0.322002604822063</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0.15728743788729638</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1.6420584500063491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0.13309126807374216</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6.187539248228223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0.31358122200638139</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0.19980927510612023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2.0859803744323671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0.19980927510611934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9.8908361682505941E-2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7.1169698838524003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0.20632817816585725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0.20370875055005833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2.126690342687418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0.20370875055005833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0.73068225794449404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8.135801683925159E-2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6.9732527637249397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0.46481161444735886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0.27778595383305049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2.7436184643492236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7.4291965187286619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0920940819532"/>
          <c:y val="0.3905452022255676"/>
          <c:w val="0.7325477923338185"/>
          <c:h val="0.34089759520879509"/>
        </c:manualLayout>
      </c:layout>
      <c:barChart>
        <c:barDir val="bar"/>
        <c:grouping val="clustered"/>
        <c:varyColors val="0"/>
        <c:ser>
          <c:idx val="0"/>
          <c:order val="0"/>
          <c:tx>
            <c:strRef>
              <c:f>Sheet1!$B$1</c:f>
              <c:strCache>
                <c:ptCount val="1"/>
                <c:pt idx="0">
                  <c:v>Your Trust Score</c:v>
                </c:pt>
              </c:strCache>
            </c:strRef>
          </c:tx>
          <c:spPr>
            <a:solidFill>
              <a:schemeClr val="accent1"/>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9A2-4A97-BDF4-E7352C5C03F5}"/>
              </c:ext>
            </c:extLst>
          </c:dPt>
          <c:cat>
            <c:strRef>
              <c:f>Sheet1!$A$2</c:f>
              <c:strCache>
                <c:ptCount val="1"/>
                <c:pt idx="0">
                  <c:v>Q17. In the last 12 months, have you had a care review meeting with your NHS mental health team to discuss how your care is working?</c:v>
                </c:pt>
              </c:strCache>
            </c:strRef>
          </c:cat>
          <c:val>
            <c:numRef>
              <c:f>Sheet1!$B$2</c:f>
              <c:numCache>
                <c:formatCode>0</c:formatCode>
                <c:ptCount val="1"/>
                <c:pt idx="0">
                  <c:v>4.0333169210569508</c:v>
                </c:pt>
              </c:numCache>
            </c:numRef>
          </c:val>
          <c:extLst>
            <c:ext xmlns:c16="http://schemas.microsoft.com/office/drawing/2014/chart" uri="{C3380CC4-5D6E-409C-BE32-E72D297353CC}">
              <c16:uniqueId val="{00000002-99A2-4A97-BDF4-E7352C5C03F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0.13697899444538564</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0.6346805744385593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0.1769441989476821</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1.8472722358783757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0.1769441989476821</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0.45684162625453695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7.635813307476611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0.27806513289286405</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0.2600593635469739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2.7149827166844194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0.2600593635469739</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0.25439213136443595</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6.4222328364212267</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4.461159725643693E-2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0.14700196484170647</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1.4218811993274372</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8.89601317819759</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0.25034340845478731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0.13420006757596603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1.4010295921562417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0.13420006757596603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2.7959537109758514E-2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8.6957549593997339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0.31114097555568598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0.1422610404689415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1.4851850010813115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0.14226104046893973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0.12216014726455526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8.2440447457342536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2.8457145212882562E-2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2.6047309044398972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0.24949870106245298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0.28720150940262457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3.4009556542878698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6.45610751444244</c:v>
                </c:pt>
                <c:pt idx="1">
                  <c:v>5.6198332047380228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6.9767068955018106</c:v>
                </c:pt>
                <c:pt idx="1">
                  <c:v>6.8364359728466209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6.6037163517046826</c:v>
                </c:pt>
                <c:pt idx="1">
                  <c:v>6.7620668851466661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5.7869709141137626</c:v>
                </c:pt>
                <c:pt idx="1">
                  <c:v>5.7438039105145897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cdr:x>
      <cdr:y>0.18638</cdr:y>
    </cdr:from>
    <cdr:to>
      <cdr:x>0.18487</cdr:x>
      <cdr:y>0.38461</cdr:y>
    </cdr:to>
    <cdr:sp macro="" textlink="">
      <cdr:nvSpPr>
        <cdr:cNvPr id="2" name="TextBox 5">
          <a:extLst xmlns:a="http://schemas.openxmlformats.org/drawingml/2006/main">
            <a:ext uri="{FF2B5EF4-FFF2-40B4-BE49-F238E27FC236}">
              <a16:creationId xmlns:a16="http://schemas.microsoft.com/office/drawing/2014/main" id="{3A98B0B6-8A1F-FD01-EAED-5CA7D54C85D7}"/>
            </a:ext>
          </a:extLst>
        </cdr:cNvPr>
        <cdr:cNvSpPr txBox="1"/>
      </cdr:nvSpPr>
      <cdr:spPr>
        <a:xfrm xmlns:a="http://schemas.openxmlformats.org/drawingml/2006/main">
          <a:off x="0" y="217032"/>
          <a:ext cx="1584000" cy="2308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endParaRPr lang="en-US" sz="900"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5982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12</a:t>
            </a:fld>
            <a:endParaRPr lang="en-GB" dirty="0"/>
          </a:p>
        </p:txBody>
      </p:sp>
    </p:spTree>
    <p:extLst>
      <p:ext uri="{BB962C8B-B14F-4D97-AF65-F5344CB8AC3E}">
        <p14:creationId xmlns:p14="http://schemas.microsoft.com/office/powerpoint/2010/main" val="423421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EC436-BFF7-0F4C-75B3-189AF672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4739C-C6DF-2785-3CF8-5C9A5063B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5CBC-B193-8BCD-457E-FA91E9F695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CE5250-D596-0C6A-05B1-329944BEDCEE}"/>
              </a:ext>
            </a:extLst>
          </p:cNvPr>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13777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2370031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396067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4243832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11574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419610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52390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37</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39</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41</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43</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44</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63</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64</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65</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66</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67</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68</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69</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70</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71</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72</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73</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74</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109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4D716-61E2-036A-C6FC-C310A1E7C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FA740-F830-6091-9F3F-AC1243D473C3}"/>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911F6F61-8F8C-4680-75BC-0909FF0639E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FA2370-5806-EDB5-5626-0059BEB934D6}"/>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40389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112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7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982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982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982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982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16941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RX2 | Sussex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chart" Target="../charts/chart128.xml"/></Relationships>
</file>

<file path=ppt/slides/_rels/slide101.xml.rels><?xml version="1.0" encoding="UTF-8" standalone="yes"?>
<Relationships xmlns="http://schemas.openxmlformats.org/package/2006/relationships"><Relationship Id="rId3" Type="http://schemas.openxmlformats.org/officeDocument/2006/relationships/chart" Target="../charts/chart129.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3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chart" Target="../charts/chart13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chart" Target="../charts/chart138.xml"/></Relationships>
</file>

<file path=ppt/slides/_rels/slide111.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78.xml"/><Relationship Id="rId18" Type="http://schemas.openxmlformats.org/officeDocument/2006/relationships/slide" Target="slide10.xml"/><Relationship Id="rId3" Type="http://schemas.openxmlformats.org/officeDocument/2006/relationships/slide" Target="slide3.xml"/><Relationship Id="rId21" Type="http://schemas.openxmlformats.org/officeDocument/2006/relationships/slide" Target="slide121.xml"/><Relationship Id="rId7" Type="http://schemas.openxmlformats.org/officeDocument/2006/relationships/slide" Target="slide29.xml"/><Relationship Id="rId12" Type="http://schemas.openxmlformats.org/officeDocument/2006/relationships/slide" Target="slide7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98.xml"/><Relationship Id="rId20" Type="http://schemas.openxmlformats.org/officeDocument/2006/relationships/slide" Target="slide11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slide" Target="slide79.xml"/><Relationship Id="rId10" Type="http://schemas.openxmlformats.org/officeDocument/2006/relationships/slide" Target="slide62.xml"/><Relationship Id="rId19"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32.xml"/><Relationship Id="rId14"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2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34.xml"/></Relationships>
</file>

<file path=ppt/slides/_rels/slide3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3.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4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chart" Target="../charts/chart59.xml"/></Relationships>
</file>

<file path=ppt/slides/_rels/slide49.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1.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53.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chart" Target="../charts/chart69.xml"/></Relationships>
</file>

<file path=ppt/slides/_rels/slide54.xml.rels><?xml version="1.0" encoding="UTF-8" standalone="yes"?>
<Relationships xmlns="http://schemas.openxmlformats.org/package/2006/relationships"><Relationship Id="rId2" Type="http://schemas.openxmlformats.org/officeDocument/2006/relationships/chart" Target="../charts/chart7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chart" Target="../charts/chart72.xml"/></Relationships>
</file>

<file path=ppt/slides/_rels/slide56.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chart" Target="../charts/chart75.xml"/></Relationships>
</file>

<file path=ppt/slides/_rels/slide58.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chart" Target="../charts/chart83.xml"/><Relationship Id="rId5" Type="http://schemas.openxmlformats.org/officeDocument/2006/relationships/chart" Target="../charts/chart82.xml"/><Relationship Id="rId4" Type="http://schemas.openxmlformats.org/officeDocument/2006/relationships/chart" Target="../charts/chart81.xml"/></Relationships>
</file>

<file path=ppt/slides/_rels/slide65.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chart" Target="../charts/chart88.xml"/><Relationship Id="rId4" Type="http://schemas.openxmlformats.org/officeDocument/2006/relationships/chart" Target="../charts/chart8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chart" Target="../charts/chart93.xml"/></Relationships>
</file>

<file path=ppt/slides/_rels/slide7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1.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2.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3.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103.xml"/></Relationships>
</file>

<file path=ppt/slides/_rels/slide84.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105.xml"/></Relationships>
</file>

<file path=ppt/slides/_rels/slide85.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8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109.xml"/></Relationships>
</file>

<file path=ppt/slides/_rels/slide87.xml.rels><?xml version="1.0" encoding="UTF-8" standalone="yes"?>
<Relationships xmlns="http://schemas.openxmlformats.org/package/2006/relationships"><Relationship Id="rId3" Type="http://schemas.openxmlformats.org/officeDocument/2006/relationships/chart" Target="../charts/chart110.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chart" Target="../charts/chart1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chart" Target="../charts/chart114.xml"/></Relationships>
</file>

<file path=ppt/slides/_rels/slide91.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116.xml"/></Relationships>
</file>

<file path=ppt/slides/_rels/slide92.xml.rels><?xml version="1.0" encoding="UTF-8" standalone="yes"?>
<Relationships xmlns="http://schemas.openxmlformats.org/package/2006/relationships"><Relationship Id="rId3" Type="http://schemas.openxmlformats.org/officeDocument/2006/relationships/chart" Target="../charts/chart117.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118.xml"/></Relationships>
</file>

<file path=ppt/slides/_rels/slide93.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chart" Target="../charts/chart120.xml"/></Relationships>
</file>

<file path=ppt/slides/_rels/slide94.xml.rels><?xml version="1.0" encoding="UTF-8" standalone="yes"?>
<Relationships xmlns="http://schemas.openxmlformats.org/package/2006/relationships"><Relationship Id="rId3" Type="http://schemas.openxmlformats.org/officeDocument/2006/relationships/chart" Target="../charts/chart12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22.xml"/></Relationships>
</file>

<file path=ppt/slides/_rels/slide95.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chart" Target="../charts/chart124.xml"/></Relationships>
</file>

<file path=ppt/slides/_rels/slide96.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Sussex Partnership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68997" y="772401"/>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Child and Adolescent Mental Health Services section</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68997" y="1590556"/>
            <a:ext cx="10798442" cy="1138773"/>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Child and Adolescent Mental Health Services section provides information on the individual question scores for your trust.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the score for your trust for each evaluative question.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Information on how questions are scored is detailed on the previous slide. </a:t>
            </a:r>
          </a:p>
        </p:txBody>
      </p:sp>
      <p:pic>
        <p:nvPicPr>
          <p:cNvPr id="9" name="Picture 8">
            <a:extLst>
              <a:ext uri="{FF2B5EF4-FFF2-40B4-BE49-F238E27FC236}">
                <a16:creationId xmlns:a16="http://schemas.microsoft.com/office/drawing/2014/main" id="{38886336-773A-FC71-F750-7F470277A726}"/>
              </a:ext>
            </a:extLst>
          </p:cNvPr>
          <p:cNvPicPr>
            <a:picLocks noChangeAspect="1"/>
          </p:cNvPicPr>
          <p:nvPr/>
        </p:nvPicPr>
        <p:blipFill>
          <a:blip r:embed="rId3"/>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B649DD6C-BEEE-B5CC-516B-BEDB8B16C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6" name="Rectangle 5">
            <a:extLst>
              <a:ext uri="{FF2B5EF4-FFF2-40B4-BE49-F238E27FC236}">
                <a16:creationId xmlns:a16="http://schemas.microsoft.com/office/drawing/2014/main" id="{AD4BC490-09C8-8E62-0BEA-9BA38920D585}"/>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4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1754705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09001213"/>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091043872"/>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288988609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330511161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892801699"/>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278251317"/>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06950783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46535428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216878319"/>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94466573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251513219"/>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403412592"/>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68591225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60964302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133291174"/>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3868315754"/>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664056904"/>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109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1985153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358104085"/>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value axis" descr="Bar chart showing breakdown of length of stay for this NHS trust.">
            <a:extLst>
              <a:ext uri="{FF2B5EF4-FFF2-40B4-BE49-F238E27FC236}">
                <a16:creationId xmlns:a16="http://schemas.microsoft.com/office/drawing/2014/main" id="{8A53797A-F705-B2F8-3E91-450AC412671B}"/>
              </a:ext>
            </a:extLst>
          </p:cNvPr>
          <p:cNvGraphicFramePr/>
          <p:nvPr>
            <p:extLst>
              <p:ext uri="{D42A27DB-BD31-4B8C-83A1-F6EECF244321}">
                <p14:modId xmlns:p14="http://schemas.microsoft.com/office/powerpoint/2010/main" val="615490678"/>
              </p:ext>
            </p:extLst>
          </p:nvPr>
        </p:nvGraphicFramePr>
        <p:xfrm>
          <a:off x="402563" y="2355385"/>
          <a:ext cx="8325062" cy="1164467"/>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Title 6">
            <a:extLst>
              <a:ext uri="{FF2B5EF4-FFF2-40B4-BE49-F238E27FC236}">
                <a16:creationId xmlns:a16="http://schemas.microsoft.com/office/drawing/2014/main" id="{3C727006-B828-BC26-ADF7-2270FD9402F1}"/>
              </a:ext>
            </a:extLst>
          </p:cNvPr>
          <p:cNvSpPr txBox="1">
            <a:spLocks/>
          </p:cNvSpPr>
          <p:nvPr/>
        </p:nvSpPr>
        <p:spPr>
          <a:xfrm>
            <a:off x="544877" y="1908396"/>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TextBox 18">
            <a:extLst>
              <a:ext uri="{FF2B5EF4-FFF2-40B4-BE49-F238E27FC236}">
                <a16:creationId xmlns:a16="http://schemas.microsoft.com/office/drawing/2014/main" id="{F7180638-A2BF-C9AB-6E6C-53311BB9834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2" name="TextBox 1">
            <a:extLst>
              <a:ext uri="{FF2B5EF4-FFF2-40B4-BE49-F238E27FC236}">
                <a16:creationId xmlns:a16="http://schemas.microsoft.com/office/drawing/2014/main" id="{AC40ED28-5B4D-D7B2-6025-BB061881B1EE}"/>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03C3CAD-8A7B-C591-6C9B-B6CFFD57D872}"/>
              </a:ext>
            </a:extLst>
          </p:cNvPr>
          <p:cNvSpPr txBox="1"/>
          <p:nvPr/>
        </p:nvSpPr>
        <p:spPr>
          <a:xfrm>
            <a:off x="623126" y="2654734"/>
            <a:ext cx="1584000" cy="12003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p:txBody>
      </p:sp>
      <p:grpSp>
        <p:nvGrpSpPr>
          <p:cNvPr id="7" name="Group 6">
            <a:extLst>
              <a:ext uri="{FF2B5EF4-FFF2-40B4-BE49-F238E27FC236}">
                <a16:creationId xmlns:a16="http://schemas.microsoft.com/office/drawing/2014/main" id="{6B061EC3-658D-EEAA-D64C-53EB1226B12A}"/>
              </a:ext>
            </a:extLst>
          </p:cNvPr>
          <p:cNvGrpSpPr/>
          <p:nvPr/>
        </p:nvGrpSpPr>
        <p:grpSpPr>
          <a:xfrm>
            <a:off x="3318895" y="2265528"/>
            <a:ext cx="1086785" cy="230832"/>
            <a:chOff x="3809680" y="2341538"/>
            <a:chExt cx="1086785" cy="230832"/>
          </a:xfrm>
        </p:grpSpPr>
        <p:sp>
          <p:nvSpPr>
            <p:cNvPr id="8" name="TextBox 7">
              <a:extLst>
                <a:ext uri="{FF2B5EF4-FFF2-40B4-BE49-F238E27FC236}">
                  <a16:creationId xmlns:a16="http://schemas.microsoft.com/office/drawing/2014/main" id="{2F16E060-067C-9533-7A99-45EB301438A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9" name="Rectangle 8">
              <a:extLst>
                <a:ext uri="{FF2B5EF4-FFF2-40B4-BE49-F238E27FC236}">
                  <a16:creationId xmlns:a16="http://schemas.microsoft.com/office/drawing/2014/main" id="{6D7AFF97-6FCE-93A8-B913-15A051A8096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430D93EF-CF12-B853-A004-48C99A957824}"/>
              </a:ext>
            </a:extLst>
          </p:cNvPr>
          <p:cNvSpPr txBox="1"/>
          <p:nvPr/>
        </p:nvSpPr>
        <p:spPr>
          <a:xfrm>
            <a:off x="515938" y="6215876"/>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6" descr="Bar chart showing breakdown of length of stay for this NHS trust.">
            <a:extLst>
              <a:ext uri="{FF2B5EF4-FFF2-40B4-BE49-F238E27FC236}">
                <a16:creationId xmlns:a16="http://schemas.microsoft.com/office/drawing/2014/main" id="{F564207A-F8CC-2B9D-A6E1-FB167CEBAA35}"/>
              </a:ext>
            </a:extLst>
          </p:cNvPr>
          <p:cNvGraphicFramePr/>
          <p:nvPr>
            <p:extLst>
              <p:ext uri="{D42A27DB-BD31-4B8C-83A1-F6EECF244321}">
                <p14:modId xmlns:p14="http://schemas.microsoft.com/office/powerpoint/2010/main" val="1688110040"/>
              </p:ext>
            </p:extLst>
          </p:nvPr>
        </p:nvGraphicFramePr>
        <p:xfrm>
          <a:off x="1582050" y="2410208"/>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descr="Number of respondents, Trust score, National average, lowest trust score, highest trust score shown for Q7, Q8 and Q9." title="Summary of scores">
            <a:extLst>
              <a:ext uri="{FF2B5EF4-FFF2-40B4-BE49-F238E27FC236}">
                <a16:creationId xmlns:a16="http://schemas.microsoft.com/office/drawing/2014/main" id="{B68A64FF-6279-0300-A953-A314EF6FEBE5}"/>
              </a:ext>
            </a:extLst>
          </p:cNvPr>
          <p:cNvGraphicFramePr>
            <a:graphicFrameLocks noGrp="1"/>
          </p:cNvGraphicFramePr>
          <p:nvPr>
            <p:extLst>
              <p:ext uri="{D42A27DB-BD31-4B8C-83A1-F6EECF244321}">
                <p14:modId xmlns:p14="http://schemas.microsoft.com/office/powerpoint/2010/main" val="196781955"/>
              </p:ext>
            </p:extLst>
          </p:nvPr>
        </p:nvGraphicFramePr>
        <p:xfrm>
          <a:off x="8640000" y="2313117"/>
          <a:ext cx="1969949" cy="1092371"/>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52322">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6764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0131205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036781160"/>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642177452"/>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96564886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8882456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612372333"/>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112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110911688"/>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10690442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45252989"/>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30594954"/>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10" descr="Bar chart showing breakdown of length of stay for this NHS trust.">
            <a:extLst>
              <a:ext uri="{FF2B5EF4-FFF2-40B4-BE49-F238E27FC236}">
                <a16:creationId xmlns:a16="http://schemas.microsoft.com/office/drawing/2014/main" id="{D7171392-406D-DC1C-6E6F-AF77DCE7949F}"/>
              </a:ext>
            </a:extLst>
          </p:cNvPr>
          <p:cNvGraphicFramePr/>
          <p:nvPr>
            <p:extLst>
              <p:ext uri="{D42A27DB-BD31-4B8C-83A1-F6EECF244321}">
                <p14:modId xmlns:p14="http://schemas.microsoft.com/office/powerpoint/2010/main" val="1540322271"/>
              </p:ext>
            </p:extLst>
          </p:nvPr>
        </p:nvGraphicFramePr>
        <p:xfrm>
          <a:off x="1321790" y="3765599"/>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Q11" descr="Bar chart showing breakdown of length of stay for this NHS trust.">
            <a:extLst>
              <a:ext uri="{FF2B5EF4-FFF2-40B4-BE49-F238E27FC236}">
                <a16:creationId xmlns:a16="http://schemas.microsoft.com/office/drawing/2014/main" id="{F7725218-0BC3-7697-E276-CB76A3EE2BD9}"/>
              </a:ext>
            </a:extLst>
          </p:cNvPr>
          <p:cNvGraphicFramePr/>
          <p:nvPr>
            <p:extLst>
              <p:ext uri="{D42A27DB-BD31-4B8C-83A1-F6EECF244321}">
                <p14:modId xmlns:p14="http://schemas.microsoft.com/office/powerpoint/2010/main" val="393206860"/>
              </p:ext>
            </p:extLst>
          </p:nvPr>
        </p:nvGraphicFramePr>
        <p:xfrm>
          <a:off x="1327886" y="4472181"/>
          <a:ext cx="8244000" cy="116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5210963C-84AA-B642-C146-0A7AC633E672}"/>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D17F976-331C-9B6E-0AE0-223D01B5EEB4}"/>
              </a:ext>
            </a:extLst>
          </p:cNvPr>
          <p:cNvSpPr txBox="1">
            <a:spLocks/>
          </p:cNvSpPr>
          <p:nvPr/>
        </p:nvSpPr>
        <p:spPr>
          <a:xfrm>
            <a:off x="515937" y="180355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TextBox 14">
            <a:extLst>
              <a:ext uri="{FF2B5EF4-FFF2-40B4-BE49-F238E27FC236}">
                <a16:creationId xmlns:a16="http://schemas.microsoft.com/office/drawing/2014/main" id="{EFAD08FD-0803-03E3-54C5-D24A2FA6498A}"/>
              </a:ext>
            </a:extLst>
          </p:cNvPr>
          <p:cNvSpPr txBox="1"/>
          <p:nvPr/>
        </p:nvSpPr>
        <p:spPr>
          <a:xfrm>
            <a:off x="351773" y="4171905"/>
            <a:ext cx="1764057"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Q10. </a:t>
            </a:r>
            <a:r>
              <a:rPr lang="en-GB" sz="900" dirty="0">
                <a:latin typeface="Arial" panose="020B0604020202020204" pitchFamily="34" charset="0"/>
                <a:cs typeface="Arial" panose="020B0604020202020204" pitchFamily="34" charset="0"/>
              </a:rPr>
              <a:t>Did you get the help you needed?</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554958A-5AD6-C787-3BFA-919D038C3D02}"/>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7A7755C-387B-500F-3BF4-9D5A2E468A5F}"/>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F2C97F2F-6F31-F7D6-7798-07E6F6B89CD4}"/>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DE5FA5C-EC6D-EDBE-6176-ADF6AB81C58F}"/>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55BDEC61-820C-7879-9EFC-297EB411E6AA}"/>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sp>
        <p:nvSpPr>
          <p:cNvPr id="16" name="TextBox 15">
            <a:extLst>
              <a:ext uri="{FF2B5EF4-FFF2-40B4-BE49-F238E27FC236}">
                <a16:creationId xmlns:a16="http://schemas.microsoft.com/office/drawing/2014/main" id="{BB402DA2-3926-003D-F7A5-2B1181D45FAC}"/>
              </a:ext>
            </a:extLst>
          </p:cNvPr>
          <p:cNvSpPr txBox="1"/>
          <p:nvPr/>
        </p:nvSpPr>
        <p:spPr>
          <a:xfrm>
            <a:off x="295666" y="4788000"/>
            <a:ext cx="1820164"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Q11. </a:t>
            </a:r>
            <a:r>
              <a:rPr lang="en-GB" sz="900" dirty="0">
                <a:latin typeface="Arial" panose="020B0604020202020204" pitchFamily="34" charset="0"/>
                <a:cs typeface="Arial" panose="020B0604020202020204" pitchFamily="34" charset="0"/>
              </a:rPr>
              <a:t>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D8E08F27-07EA-F6F7-E848-E907A5A1DE16}"/>
              </a:ext>
            </a:extLst>
          </p:cNvPr>
          <p:cNvGraphicFramePr>
            <a:graphicFrameLocks noGrp="1"/>
          </p:cNvGraphicFramePr>
          <p:nvPr>
            <p:extLst>
              <p:ext uri="{D42A27DB-BD31-4B8C-83A1-F6EECF244321}">
                <p14:modId xmlns:p14="http://schemas.microsoft.com/office/powerpoint/2010/main" val="3248447638"/>
              </p:ext>
            </p:extLst>
          </p:nvPr>
        </p:nvGraphicFramePr>
        <p:xfrm>
          <a:off x="8568000" y="2338868"/>
          <a:ext cx="1983388" cy="3360977"/>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085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7928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033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132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2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0" name="TextBox 9">
            <a:extLst>
              <a:ext uri="{FF2B5EF4-FFF2-40B4-BE49-F238E27FC236}">
                <a16:creationId xmlns:a16="http://schemas.microsoft.com/office/drawing/2014/main" id="{EE11AB5E-1689-A4AC-50F1-ADCB851DCC30}"/>
              </a:ext>
            </a:extLst>
          </p:cNvPr>
          <p:cNvSpPr txBox="1"/>
          <p:nvPr/>
        </p:nvSpPr>
        <p:spPr>
          <a:xfrm>
            <a:off x="410266" y="3498632"/>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a:t>
            </a:r>
            <a:r>
              <a:rPr lang="en-GB" sz="900" dirty="0">
                <a:latin typeface="Arial" panose="020B0604020202020204" pitchFamily="34" charset="0"/>
                <a:cs typeface="Arial" panose="020B0604020202020204" pitchFamily="34" charset="0"/>
              </a:rPr>
              <a:t>Did you feel your NHS mental health team listened to what you had to say?</a:t>
            </a:r>
            <a:endParaRPr lang="en-US" sz="900" dirty="0">
              <a:latin typeface="Arial" panose="020B0604020202020204" pitchFamily="34" charset="0"/>
              <a:cs typeface="Arial" panose="020B0604020202020204" pitchFamily="34" charset="0"/>
            </a:endParaRPr>
          </a:p>
        </p:txBody>
      </p:sp>
      <p:graphicFrame>
        <p:nvGraphicFramePr>
          <p:cNvPr id="13" name="Q8" descr="Bar chart showing breakdown of length of stay for this NHS trust.">
            <a:extLst>
              <a:ext uri="{FF2B5EF4-FFF2-40B4-BE49-F238E27FC236}">
                <a16:creationId xmlns:a16="http://schemas.microsoft.com/office/drawing/2014/main" id="{3C2A21F2-CA44-1747-5138-B3BF147F2EB8}"/>
              </a:ext>
            </a:extLst>
          </p:cNvPr>
          <p:cNvGraphicFramePr/>
          <p:nvPr>
            <p:extLst>
              <p:ext uri="{D42A27DB-BD31-4B8C-83A1-F6EECF244321}">
                <p14:modId xmlns:p14="http://schemas.microsoft.com/office/powerpoint/2010/main" val="1115185345"/>
              </p:ext>
            </p:extLst>
          </p:nvPr>
        </p:nvGraphicFramePr>
        <p:xfrm>
          <a:off x="1481466" y="2309728"/>
          <a:ext cx="8244000" cy="11664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02944185-D0C2-E36D-4257-57F00A93A5AE}"/>
              </a:ext>
            </a:extLst>
          </p:cNvPr>
          <p:cNvSpPr txBox="1"/>
          <p:nvPr/>
        </p:nvSpPr>
        <p:spPr>
          <a:xfrm>
            <a:off x="563584" y="2728207"/>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Q8. </a:t>
            </a:r>
            <a:r>
              <a:rPr lang="en-GB" sz="900" dirty="0">
                <a:latin typeface="Arial" panose="020B0604020202020204" pitchFamily="34" charset="0"/>
                <a:cs typeface="Arial" panose="020B0604020202020204" pitchFamily="34" charset="0"/>
              </a:rPr>
              <a:t>Were you given enough time to discuss your needs and treatment?</a:t>
            </a:r>
            <a:endParaRPr lang="en-US" sz="900" dirty="0">
              <a:latin typeface="Arial" panose="020B0604020202020204" pitchFamily="34" charset="0"/>
              <a:cs typeface="Arial" panose="020B0604020202020204" pitchFamily="34" charset="0"/>
            </a:endParaRPr>
          </a:p>
        </p:txBody>
      </p:sp>
      <p:graphicFrame>
        <p:nvGraphicFramePr>
          <p:cNvPr id="23" name="Q9" descr="Bar chart showing breakdown of length of stay for this NHS trust.">
            <a:extLst>
              <a:ext uri="{FF2B5EF4-FFF2-40B4-BE49-F238E27FC236}">
                <a16:creationId xmlns:a16="http://schemas.microsoft.com/office/drawing/2014/main" id="{D3019582-B799-D409-589B-9BAD78D3B0D9}"/>
              </a:ext>
            </a:extLst>
          </p:cNvPr>
          <p:cNvGraphicFramePr/>
          <p:nvPr>
            <p:extLst>
              <p:ext uri="{D42A27DB-BD31-4B8C-83A1-F6EECF244321}">
                <p14:modId xmlns:p14="http://schemas.microsoft.com/office/powerpoint/2010/main" val="2735903326"/>
              </p:ext>
            </p:extLst>
          </p:nvPr>
        </p:nvGraphicFramePr>
        <p:xfrm>
          <a:off x="1315694" y="3084364"/>
          <a:ext cx="8244000" cy="1166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15201686"/>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8F36-08DA-3302-CA00-753A02D596B2}"/>
            </a:ext>
          </a:extLst>
        </p:cNvPr>
        <p:cNvGrpSpPr/>
        <p:nvPr/>
      </p:nvGrpSpPr>
      <p:grpSpPr>
        <a:xfrm>
          <a:off x="0" y="0"/>
          <a:ext cx="0" cy="0"/>
          <a:chOff x="0" y="0"/>
          <a:chExt cx="0" cy="0"/>
        </a:xfrm>
      </p:grpSpPr>
      <p:graphicFrame>
        <p:nvGraphicFramePr>
          <p:cNvPr id="18" name="Q12" descr="Bar chart showing breakdown of length of stay for this NHS trust.">
            <a:extLst>
              <a:ext uri="{FF2B5EF4-FFF2-40B4-BE49-F238E27FC236}">
                <a16:creationId xmlns:a16="http://schemas.microsoft.com/office/drawing/2014/main" id="{6E7E095B-9BB1-D705-133D-AA43458BB042}"/>
              </a:ext>
            </a:extLst>
          </p:cNvPr>
          <p:cNvGraphicFramePr/>
          <p:nvPr>
            <p:extLst>
              <p:ext uri="{D42A27DB-BD31-4B8C-83A1-F6EECF244321}">
                <p14:modId xmlns:p14="http://schemas.microsoft.com/office/powerpoint/2010/main" val="844321814"/>
              </p:ext>
            </p:extLst>
          </p:nvPr>
        </p:nvGraphicFramePr>
        <p:xfrm>
          <a:off x="1249679" y="2411846"/>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2D201AC-A870-563C-46D2-1CB789112A6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(continued) </a:t>
            </a:r>
          </a:p>
        </p:txBody>
      </p:sp>
      <p:sp>
        <p:nvSpPr>
          <p:cNvPr id="34" name="Slide Number Placeholder 1">
            <a:extLst>
              <a:ext uri="{FF2B5EF4-FFF2-40B4-BE49-F238E27FC236}">
                <a16:creationId xmlns:a16="http://schemas.microsoft.com/office/drawing/2014/main" id="{7F014422-31CA-5DE2-D1B8-A3ACD105CE2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Title 6">
            <a:extLst>
              <a:ext uri="{FF2B5EF4-FFF2-40B4-BE49-F238E27FC236}">
                <a16:creationId xmlns:a16="http://schemas.microsoft.com/office/drawing/2014/main" id="{BA3BEDD6-C736-BD98-147D-9EFB6C7D2063}"/>
              </a:ext>
            </a:extLst>
          </p:cNvPr>
          <p:cNvSpPr txBox="1">
            <a:spLocks/>
          </p:cNvSpPr>
          <p:nvPr/>
        </p:nvSpPr>
        <p:spPr>
          <a:xfrm>
            <a:off x="515938" y="182334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C0F4CE25-D32E-9F55-B239-AD356E2E4884}"/>
              </a:ext>
            </a:extLst>
          </p:cNvPr>
          <p:cNvSpPr txBox="1"/>
          <p:nvPr/>
        </p:nvSpPr>
        <p:spPr>
          <a:xfrm>
            <a:off x="295667" y="2785783"/>
            <a:ext cx="170795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Q12. Did you have to repeat your mental health history to your NHS mental health team?</a:t>
            </a:r>
          </a:p>
        </p:txBody>
      </p:sp>
      <p:sp>
        <p:nvSpPr>
          <p:cNvPr id="14" name="TextBox 13">
            <a:extLst>
              <a:ext uri="{FF2B5EF4-FFF2-40B4-BE49-F238E27FC236}">
                <a16:creationId xmlns:a16="http://schemas.microsoft.com/office/drawing/2014/main" id="{BA22CE95-FD4E-5E36-245B-6B9FED2A1B7A}"/>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43A2495-8AC9-C2B9-69BD-B8C21046B655}"/>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92E86DAC-F4C0-B934-ECB6-0CBFD1A3BE5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C7C084F8-38DA-8F62-ECF8-64618A8F7C2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extBox 1">
            <a:extLst>
              <a:ext uri="{FF2B5EF4-FFF2-40B4-BE49-F238E27FC236}">
                <a16:creationId xmlns:a16="http://schemas.microsoft.com/office/drawing/2014/main" id="{9BEFCC51-C244-A10C-0B86-E7462A50098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0BDCA0E-CF19-2592-ACEA-4A52F3F8CB58}"/>
              </a:ext>
            </a:extLst>
          </p:cNvPr>
          <p:cNvGraphicFramePr>
            <a:graphicFrameLocks noGrp="1"/>
          </p:cNvGraphicFramePr>
          <p:nvPr>
            <p:extLst>
              <p:ext uri="{D42A27DB-BD31-4B8C-83A1-F6EECF244321}">
                <p14:modId xmlns:p14="http://schemas.microsoft.com/office/powerpoint/2010/main" val="3975639416"/>
              </p:ext>
            </p:extLst>
          </p:nvPr>
        </p:nvGraphicFramePr>
        <p:xfrm>
          <a:off x="8568000" y="2338868"/>
          <a:ext cx="1983388" cy="1166635"/>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672039">
                  <a:extLst>
                    <a:ext uri="{9D8B030D-6E8A-4147-A177-3AD203B41FA5}">
                      <a16:colId xmlns:a16="http://schemas.microsoft.com/office/drawing/2014/main" val="4049772561"/>
                    </a:ext>
                  </a:extLst>
                </a:gridCol>
                <a:gridCol w="77130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35779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2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81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47558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FE398F86-5721-58A8-2936-90E2F0FAF4F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15" name="Title 6">
            <a:extLst>
              <a:ext uri="{FF2B5EF4-FFF2-40B4-BE49-F238E27FC236}">
                <a16:creationId xmlns:a16="http://schemas.microsoft.com/office/drawing/2014/main" id="{1AB9259B-106D-577F-ED3A-C1E7495AFDED}"/>
              </a:ext>
            </a:extLst>
          </p:cNvPr>
          <p:cNvSpPr txBox="1">
            <a:spLocks/>
          </p:cNvSpPr>
          <p:nvPr/>
        </p:nvSpPr>
        <p:spPr>
          <a:xfrm>
            <a:off x="515937" y="183296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BA067953-4A2E-0B0C-E48B-A5F29FA0CB6D}"/>
              </a:ext>
            </a:extLst>
          </p:cNvPr>
          <p:cNvSpPr txBox="1"/>
          <p:nvPr/>
        </p:nvSpPr>
        <p:spPr>
          <a:xfrm>
            <a:off x="395021" y="2736320"/>
            <a:ext cx="1584000" cy="369332"/>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Q14. Do you have a care plan?</a:t>
            </a:r>
          </a:p>
        </p:txBody>
      </p:sp>
      <p:sp>
        <p:nvSpPr>
          <p:cNvPr id="7" name="TextBox 6">
            <a:extLst>
              <a:ext uri="{FF2B5EF4-FFF2-40B4-BE49-F238E27FC236}">
                <a16:creationId xmlns:a16="http://schemas.microsoft.com/office/drawing/2014/main" id="{4C0E7BA1-4F97-8C03-07A6-EFB582A1277B}"/>
              </a:ext>
            </a:extLst>
          </p:cNvPr>
          <p:cNvSpPr txBox="1"/>
          <p:nvPr/>
        </p:nvSpPr>
        <p:spPr>
          <a:xfrm>
            <a:off x="395021" y="3576314"/>
            <a:ext cx="1584000"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p:txBody>
      </p:sp>
      <p:sp>
        <p:nvSpPr>
          <p:cNvPr id="10" name="TextBox 9">
            <a:extLst>
              <a:ext uri="{FF2B5EF4-FFF2-40B4-BE49-F238E27FC236}">
                <a16:creationId xmlns:a16="http://schemas.microsoft.com/office/drawing/2014/main" id="{E889A243-A16C-3B8B-B8CC-889B29C89BCC}"/>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7AFB062-5819-BDE5-3583-C593E259CE42}"/>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A2866D55-0B1E-C303-4F8F-3F57A5CFB99A}"/>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6298F8B1-6225-57BB-8274-9FD3DF52CEE6}"/>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 name="TextBox 10">
            <a:extLst>
              <a:ext uri="{FF2B5EF4-FFF2-40B4-BE49-F238E27FC236}">
                <a16:creationId xmlns:a16="http://schemas.microsoft.com/office/drawing/2014/main" id="{7B78C6D8-1263-82B8-0C1A-5CD29FAC565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14" descr="Bar chart showing breakdown of length of stay for this NHS trust.">
            <a:extLst>
              <a:ext uri="{FF2B5EF4-FFF2-40B4-BE49-F238E27FC236}">
                <a16:creationId xmlns:a16="http://schemas.microsoft.com/office/drawing/2014/main" id="{74BA7522-757C-1242-5AA2-457E678149DB}"/>
              </a:ext>
            </a:extLst>
          </p:cNvPr>
          <p:cNvGraphicFramePr/>
          <p:nvPr>
            <p:extLst>
              <p:ext uri="{D42A27DB-BD31-4B8C-83A1-F6EECF244321}">
                <p14:modId xmlns:p14="http://schemas.microsoft.com/office/powerpoint/2010/main" val="3938545978"/>
              </p:ext>
            </p:extLst>
          </p:nvPr>
        </p:nvGraphicFramePr>
        <p:xfrm>
          <a:off x="741600" y="2411847"/>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Q17" descr="Bar chart showing breakdown of length of stay for this NHS trust.">
            <a:extLst>
              <a:ext uri="{FF2B5EF4-FFF2-40B4-BE49-F238E27FC236}">
                <a16:creationId xmlns:a16="http://schemas.microsoft.com/office/drawing/2014/main" id="{B6C50F18-867C-89FF-1D0A-74CC780EFCFA}"/>
              </a:ext>
            </a:extLst>
          </p:cNvPr>
          <p:cNvGraphicFramePr/>
          <p:nvPr>
            <p:extLst>
              <p:ext uri="{D42A27DB-BD31-4B8C-83A1-F6EECF244321}">
                <p14:modId xmlns:p14="http://schemas.microsoft.com/office/powerpoint/2010/main" val="3177912826"/>
              </p:ext>
            </p:extLst>
          </p:nvPr>
        </p:nvGraphicFramePr>
        <p:xfrm>
          <a:off x="741600" y="3395751"/>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descr="Number of respondents, Trust score, National average, lowest trust score, highest trust score shown for Q7, Q8 and Q9." title="Summary of scores">
            <a:extLst>
              <a:ext uri="{FF2B5EF4-FFF2-40B4-BE49-F238E27FC236}">
                <a16:creationId xmlns:a16="http://schemas.microsoft.com/office/drawing/2014/main" id="{A529DAB9-7807-0083-C15A-B8A742A1D9E6}"/>
              </a:ext>
            </a:extLst>
          </p:cNvPr>
          <p:cNvGraphicFramePr>
            <a:graphicFrameLocks noGrp="1"/>
          </p:cNvGraphicFramePr>
          <p:nvPr>
            <p:extLst>
              <p:ext uri="{D42A27DB-BD31-4B8C-83A1-F6EECF244321}">
                <p14:modId xmlns:p14="http://schemas.microsoft.com/office/powerpoint/2010/main" val="815554865"/>
              </p:ext>
            </p:extLst>
          </p:nvPr>
        </p:nvGraphicFramePr>
        <p:xfrm>
          <a:off x="8640000" y="2338869"/>
          <a:ext cx="1969949" cy="1942058"/>
        </p:xfrm>
        <a:graphic>
          <a:graphicData uri="http://schemas.openxmlformats.org/drawingml/2006/table">
            <a:tbl>
              <a:tblPr firstRow="1" bandRow="1">
                <a:tableStyleId>{5940675A-B579-460E-94D1-54222C63F5DA}</a:tableStyleId>
              </a:tblPr>
              <a:tblGrid>
                <a:gridCol w="74496">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51791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06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3642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8130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319570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19362130-4CE2-9C7E-0F5C-62D67C0FC52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16" name="Title 6">
            <a:extLst>
              <a:ext uri="{FF2B5EF4-FFF2-40B4-BE49-F238E27FC236}">
                <a16:creationId xmlns:a16="http://schemas.microsoft.com/office/drawing/2014/main" id="{19B6A99B-31CD-733C-1119-48BE0B9F7980}"/>
              </a:ext>
            </a:extLst>
          </p:cNvPr>
          <p:cNvSpPr txBox="1">
            <a:spLocks/>
          </p:cNvSpPr>
          <p:nvPr/>
        </p:nvSpPr>
        <p:spPr>
          <a:xfrm>
            <a:off x="515938" y="18800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4D5B30E1-800C-CA23-1A6C-4EF2BED4848F}"/>
              </a:ext>
            </a:extLst>
          </p:cNvPr>
          <p:cNvSpPr txBox="1"/>
          <p:nvPr/>
        </p:nvSpPr>
        <p:spPr>
          <a:xfrm>
            <a:off x="544218" y="2716503"/>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Q15. </a:t>
            </a:r>
            <a:r>
              <a:rPr lang="en-GB" sz="900" dirty="0">
                <a:latin typeface="Arial" panose="020B0604020202020204" pitchFamily="34" charset="0"/>
                <a:cs typeface="Arial" panose="020B0604020202020204" pitchFamily="34" charset="0"/>
              </a:rPr>
              <a:t>To what extent did your NHS mental health team involve you in agreeing your care plan?</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06A6D95-C90E-4F84-AEFA-8EE0A5245D6B}"/>
              </a:ext>
            </a:extLst>
          </p:cNvPr>
          <p:cNvSpPr txBox="1"/>
          <p:nvPr/>
        </p:nvSpPr>
        <p:spPr>
          <a:xfrm>
            <a:off x="544218" y="3456405"/>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Q16. </a:t>
            </a:r>
            <a:r>
              <a:rPr lang="en-GB" sz="900" dirty="0">
                <a:latin typeface="Arial" panose="020B0604020202020204" pitchFamily="34" charset="0"/>
                <a:cs typeface="Arial" panose="020B0604020202020204" pitchFamily="34" charset="0"/>
              </a:rPr>
              <a:t>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314B3B-A1D1-4763-E669-143918F8C4FF}"/>
              </a:ext>
            </a:extLst>
          </p:cNvPr>
          <p:cNvSpPr txBox="1"/>
          <p:nvPr/>
        </p:nvSpPr>
        <p:spPr>
          <a:xfrm>
            <a:off x="544218" y="4280348"/>
            <a:ext cx="158400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Q18. </a:t>
            </a:r>
            <a:r>
              <a:rPr lang="en-GB" sz="900" dirty="0">
                <a:latin typeface="Arial" panose="020B0604020202020204" pitchFamily="34" charset="0"/>
                <a:cs typeface="Arial" panose="020B0604020202020204" pitchFamily="34" charset="0"/>
              </a:rPr>
              <a:t>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DBFECC-2C0C-8BC8-8240-A6B466CB9631}"/>
              </a:ext>
            </a:extLst>
          </p:cNvPr>
          <p:cNvSpPr txBox="1"/>
          <p:nvPr/>
        </p:nvSpPr>
        <p:spPr>
          <a:xfrm>
            <a:off x="419970" y="1202205"/>
            <a:ext cx="11092296" cy="461665"/>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US" sz="1200" dirty="0">
                <a:solidFill>
                  <a:prstClr val="black"/>
                </a:solidFill>
                <a:latin typeface="Arial" panose="020B0604020202020204" pitchFamily="34" charset="0"/>
                <a:cs typeface="Arial" panose="020B0604020202020204" pitchFamily="34" charset="0"/>
              </a:rPr>
              <a:t>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6C90008-5E81-A1CD-4DF7-7C45C69D893A}"/>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2BAC1C5C-E4F5-E2B3-E1D0-18DD7ED0135D}"/>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D4D2829C-E0E2-024A-77EF-6AB3DFE8B7B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TextBox 12">
            <a:extLst>
              <a:ext uri="{FF2B5EF4-FFF2-40B4-BE49-F238E27FC236}">
                <a16:creationId xmlns:a16="http://schemas.microsoft.com/office/drawing/2014/main" id="{37D40C34-83E2-0327-59F2-CF1E8C0E401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15" descr="Bar chart showing breakdown of length of stay for this NHS trust.">
            <a:extLst>
              <a:ext uri="{FF2B5EF4-FFF2-40B4-BE49-F238E27FC236}">
                <a16:creationId xmlns:a16="http://schemas.microsoft.com/office/drawing/2014/main" id="{1C4E0E4B-7DCD-6697-CF6C-1555C77BAA81}"/>
              </a:ext>
            </a:extLst>
          </p:cNvPr>
          <p:cNvGraphicFramePr/>
          <p:nvPr>
            <p:extLst>
              <p:ext uri="{D42A27DB-BD31-4B8C-83A1-F6EECF244321}">
                <p14:modId xmlns:p14="http://schemas.microsoft.com/office/powerpoint/2010/main" val="3297108546"/>
              </p:ext>
            </p:extLst>
          </p:nvPr>
        </p:nvGraphicFramePr>
        <p:xfrm>
          <a:off x="1157476" y="2365319"/>
          <a:ext cx="8244000" cy="1185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16" descr="Bar chart showing breakdown of length of stay for this NHS trust.">
            <a:extLst>
              <a:ext uri="{FF2B5EF4-FFF2-40B4-BE49-F238E27FC236}">
                <a16:creationId xmlns:a16="http://schemas.microsoft.com/office/drawing/2014/main" id="{852940F5-938E-F9F8-1EA7-F2618290515A}"/>
              </a:ext>
            </a:extLst>
          </p:cNvPr>
          <p:cNvGraphicFramePr/>
          <p:nvPr>
            <p:extLst>
              <p:ext uri="{D42A27DB-BD31-4B8C-83A1-F6EECF244321}">
                <p14:modId xmlns:p14="http://schemas.microsoft.com/office/powerpoint/2010/main" val="2018875832"/>
              </p:ext>
            </p:extLst>
          </p:nvPr>
        </p:nvGraphicFramePr>
        <p:xfrm>
          <a:off x="1157476" y="3139674"/>
          <a:ext cx="8244000" cy="11857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18" descr="Bar chart showing breakdown of length of stay for this NHS trust.">
            <a:extLst>
              <a:ext uri="{FF2B5EF4-FFF2-40B4-BE49-F238E27FC236}">
                <a16:creationId xmlns:a16="http://schemas.microsoft.com/office/drawing/2014/main" id="{51929D0D-CFB0-7F34-A261-4F5DB18356D3}"/>
              </a:ext>
            </a:extLst>
          </p:cNvPr>
          <p:cNvGraphicFramePr/>
          <p:nvPr>
            <p:extLst>
              <p:ext uri="{D42A27DB-BD31-4B8C-83A1-F6EECF244321}">
                <p14:modId xmlns:p14="http://schemas.microsoft.com/office/powerpoint/2010/main" val="2479020076"/>
              </p:ext>
            </p:extLst>
          </p:nvPr>
        </p:nvGraphicFramePr>
        <p:xfrm>
          <a:off x="1157476" y="3954617"/>
          <a:ext cx="8244000" cy="11857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14, Q15 and Q16." title="Summary of scores">
            <a:extLst>
              <a:ext uri="{FF2B5EF4-FFF2-40B4-BE49-F238E27FC236}">
                <a16:creationId xmlns:a16="http://schemas.microsoft.com/office/drawing/2014/main" id="{480C59CF-9CEB-D8FD-F5D1-3C0D06EC1AE7}"/>
              </a:ext>
            </a:extLst>
          </p:cNvPr>
          <p:cNvGraphicFramePr>
            <a:graphicFrameLocks noGrp="1"/>
          </p:cNvGraphicFramePr>
          <p:nvPr>
            <p:extLst>
              <p:ext uri="{D42A27DB-BD31-4B8C-83A1-F6EECF244321}">
                <p14:modId xmlns:p14="http://schemas.microsoft.com/office/powerpoint/2010/main" val="607490864"/>
              </p:ext>
            </p:extLst>
          </p:nvPr>
        </p:nvGraphicFramePr>
        <p:xfrm>
          <a:off x="8677273" y="2265528"/>
          <a:ext cx="1995662" cy="3405332"/>
        </p:xfrm>
        <a:graphic>
          <a:graphicData uri="http://schemas.openxmlformats.org/drawingml/2006/table">
            <a:tbl>
              <a:tblPr firstRow="1" bandRow="1">
                <a:tableStyleId>{5940675A-B579-460E-94D1-54222C63F5DA}</a:tableStyleId>
              </a:tblPr>
              <a:tblGrid>
                <a:gridCol w="85916">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7760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211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261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28495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0931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855713"/>
                  </a:ext>
                </a:extLst>
              </a:tr>
              <a:tr h="49535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64975002"/>
                  </a:ext>
                </a:extLst>
              </a:tr>
            </a:tbl>
          </a:graphicData>
        </a:graphic>
      </p:graphicFrame>
      <p:graphicFrame>
        <p:nvGraphicFramePr>
          <p:cNvPr id="12" name="Q19" descr="Bar chart showing breakdown of length of stay for this NHS trust.">
            <a:extLst>
              <a:ext uri="{FF2B5EF4-FFF2-40B4-BE49-F238E27FC236}">
                <a16:creationId xmlns:a16="http://schemas.microsoft.com/office/drawing/2014/main" id="{AA90E5CD-51E3-5234-2824-622E71E6EEDB}"/>
              </a:ext>
            </a:extLst>
          </p:cNvPr>
          <p:cNvGraphicFramePr/>
          <p:nvPr>
            <p:extLst>
              <p:ext uri="{D42A27DB-BD31-4B8C-83A1-F6EECF244321}">
                <p14:modId xmlns:p14="http://schemas.microsoft.com/office/powerpoint/2010/main" val="2058081124"/>
              </p:ext>
            </p:extLst>
          </p:nvPr>
        </p:nvGraphicFramePr>
        <p:xfrm>
          <a:off x="1157476" y="4764685"/>
          <a:ext cx="8244000" cy="118570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2D80F2C-38D4-7040-3AF0-70545EF1E444}"/>
              </a:ext>
            </a:extLst>
          </p:cNvPr>
          <p:cNvSpPr txBox="1"/>
          <p:nvPr/>
        </p:nvSpPr>
        <p:spPr>
          <a:xfrm>
            <a:off x="544218" y="5253867"/>
            <a:ext cx="158400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Q19. </a:t>
            </a:r>
            <a:r>
              <a:rPr lang="en-GB" sz="900" dirty="0">
                <a:latin typeface="Arial" panose="020B0604020202020204" pitchFamily="34" charset="0"/>
                <a:cs typeface="Arial" panose="020B0604020202020204" pitchFamily="34" charset="0"/>
              </a:rPr>
              <a:t>Do you feel in control of your care?</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61CBABC-BC26-0835-D530-93A95F12B0A9}"/>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2" name="Title 6">
            <a:extLst>
              <a:ext uri="{FF2B5EF4-FFF2-40B4-BE49-F238E27FC236}">
                <a16:creationId xmlns:a16="http://schemas.microsoft.com/office/drawing/2014/main" id="{87A9F619-71C8-C3D8-6EAD-6FA51A0F8920}"/>
              </a:ext>
            </a:extLst>
          </p:cNvPr>
          <p:cNvSpPr txBox="1">
            <a:spLocks/>
          </p:cNvSpPr>
          <p:nvPr/>
        </p:nvSpPr>
        <p:spPr>
          <a:xfrm>
            <a:off x="519047" y="1852619"/>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5" name="TextBox 4">
            <a:extLst>
              <a:ext uri="{FF2B5EF4-FFF2-40B4-BE49-F238E27FC236}">
                <a16:creationId xmlns:a16="http://schemas.microsoft.com/office/drawing/2014/main" id="{40135F6B-C051-1E9C-1CB2-5362BBFCA663}"/>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A9D209-084A-0235-726B-C0DC1EAE17D9}"/>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50AF0F04-C9B2-A383-D2BA-FD383DBE8A1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F18B33D7-E13D-D26D-D933-9B7935C9763D}"/>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A79A048C-4991-558D-6723-B83644FBD2B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9" name="Q22_2" descr="Bar chart showing breakdown of length of stay for this NHS trust.">
            <a:extLst>
              <a:ext uri="{FF2B5EF4-FFF2-40B4-BE49-F238E27FC236}">
                <a16:creationId xmlns:a16="http://schemas.microsoft.com/office/drawing/2014/main" id="{BC292CFA-202F-1154-B4DB-32C24ADAC5A1}"/>
              </a:ext>
            </a:extLst>
          </p:cNvPr>
          <p:cNvGraphicFramePr/>
          <p:nvPr>
            <p:extLst>
              <p:ext uri="{D42A27DB-BD31-4B8C-83A1-F6EECF244321}">
                <p14:modId xmlns:p14="http://schemas.microsoft.com/office/powerpoint/2010/main" val="1618642802"/>
              </p:ext>
            </p:extLst>
          </p:nvPr>
        </p:nvGraphicFramePr>
        <p:xfrm>
          <a:off x="1059018" y="3240000"/>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Q22_3" descr="Bar chart showing breakdown of length of stay for this NHS trust.">
            <a:extLst>
              <a:ext uri="{FF2B5EF4-FFF2-40B4-BE49-F238E27FC236}">
                <a16:creationId xmlns:a16="http://schemas.microsoft.com/office/drawing/2014/main" id="{8929F9A9-4A2C-00FD-1035-2E6F8236BE09}"/>
              </a:ext>
            </a:extLst>
          </p:cNvPr>
          <p:cNvGraphicFramePr/>
          <p:nvPr>
            <p:extLst>
              <p:ext uri="{D42A27DB-BD31-4B8C-83A1-F6EECF244321}">
                <p14:modId xmlns:p14="http://schemas.microsoft.com/office/powerpoint/2010/main" val="1357329319"/>
              </p:ext>
            </p:extLst>
          </p:nvPr>
        </p:nvGraphicFramePr>
        <p:xfrm>
          <a:off x="1059018" y="3996000"/>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Q22_4" descr="Bar chart showing breakdown of length of stay for this NHS trust.">
            <a:extLst>
              <a:ext uri="{FF2B5EF4-FFF2-40B4-BE49-F238E27FC236}">
                <a16:creationId xmlns:a16="http://schemas.microsoft.com/office/drawing/2014/main" id="{5617A80E-9FCC-D1B4-FB57-47A1EE3469C7}"/>
              </a:ext>
            </a:extLst>
          </p:cNvPr>
          <p:cNvGraphicFramePr/>
          <p:nvPr>
            <p:extLst>
              <p:ext uri="{D42A27DB-BD31-4B8C-83A1-F6EECF244321}">
                <p14:modId xmlns:p14="http://schemas.microsoft.com/office/powerpoint/2010/main" val="2980942846"/>
              </p:ext>
            </p:extLst>
          </p:nvPr>
        </p:nvGraphicFramePr>
        <p:xfrm>
          <a:off x="1059018" y="4792660"/>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descr="Number of respondents, Trust score, National average, lowest trust score, highest trust score shown for Q22, Q23 and Q26." title="Summary of scores">
            <a:extLst>
              <a:ext uri="{FF2B5EF4-FFF2-40B4-BE49-F238E27FC236}">
                <a16:creationId xmlns:a16="http://schemas.microsoft.com/office/drawing/2014/main" id="{9118B017-031B-CC98-D471-596675BD6146}"/>
              </a:ext>
            </a:extLst>
          </p:cNvPr>
          <p:cNvGraphicFramePr>
            <a:graphicFrameLocks noGrp="1"/>
          </p:cNvGraphicFramePr>
          <p:nvPr>
            <p:extLst>
              <p:ext uri="{D42A27DB-BD31-4B8C-83A1-F6EECF244321}">
                <p14:modId xmlns:p14="http://schemas.microsoft.com/office/powerpoint/2010/main" val="392805439"/>
              </p:ext>
            </p:extLst>
          </p:nvPr>
        </p:nvGraphicFramePr>
        <p:xfrm>
          <a:off x="8566848" y="2411847"/>
          <a:ext cx="2026346" cy="360432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45771">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4864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0601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1328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233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439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3030021130"/>
                  </a:ext>
                </a:extLst>
              </a:tr>
              <a:tr h="34185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graphicFrame>
        <p:nvGraphicFramePr>
          <p:cNvPr id="7" name="Q22_1" descr="Bar chart showing breakdown of length of stay for this NHS trust.">
            <a:extLst>
              <a:ext uri="{FF2B5EF4-FFF2-40B4-BE49-F238E27FC236}">
                <a16:creationId xmlns:a16="http://schemas.microsoft.com/office/drawing/2014/main" id="{AA5F5905-BEDA-C6DC-B3C0-2C3494407779}"/>
              </a:ext>
            </a:extLst>
          </p:cNvPr>
          <p:cNvGraphicFramePr/>
          <p:nvPr>
            <p:extLst>
              <p:ext uri="{D42A27DB-BD31-4B8C-83A1-F6EECF244321}">
                <p14:modId xmlns:p14="http://schemas.microsoft.com/office/powerpoint/2010/main" val="4282773959"/>
              </p:ext>
            </p:extLst>
          </p:nvPr>
        </p:nvGraphicFramePr>
        <p:xfrm>
          <a:off x="1059018" y="252000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4A5F772F-E77C-C449-C86C-A5F8334B15CB}"/>
              </a:ext>
            </a:extLst>
          </p:cNvPr>
          <p:cNvSpPr txBox="1"/>
          <p:nvPr/>
        </p:nvSpPr>
        <p:spPr>
          <a:xfrm>
            <a:off x="507791" y="2790837"/>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Q22_1. Have any of the following been discussed with you about your medication? Purpose of medication</a:t>
            </a:r>
          </a:p>
        </p:txBody>
      </p:sp>
      <p:sp>
        <p:nvSpPr>
          <p:cNvPr id="13" name="TextBox 12">
            <a:extLst>
              <a:ext uri="{FF2B5EF4-FFF2-40B4-BE49-F238E27FC236}">
                <a16:creationId xmlns:a16="http://schemas.microsoft.com/office/drawing/2014/main" id="{7225E965-E668-197B-6C48-9071B4C2BDE5}"/>
              </a:ext>
            </a:extLst>
          </p:cNvPr>
          <p:cNvSpPr txBox="1"/>
          <p:nvPr/>
        </p:nvSpPr>
        <p:spPr>
          <a:xfrm>
            <a:off x="507791" y="351127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Q22_2. Have any of the following been discussed with you about your medication? Benefits of medication</a:t>
            </a:r>
          </a:p>
        </p:txBody>
      </p:sp>
      <p:sp>
        <p:nvSpPr>
          <p:cNvPr id="15" name="TextBox 14">
            <a:extLst>
              <a:ext uri="{FF2B5EF4-FFF2-40B4-BE49-F238E27FC236}">
                <a16:creationId xmlns:a16="http://schemas.microsoft.com/office/drawing/2014/main" id="{D0C99BC5-165F-9CFC-100B-55DE86D6F0E9}"/>
              </a:ext>
            </a:extLst>
          </p:cNvPr>
          <p:cNvSpPr txBox="1"/>
          <p:nvPr/>
        </p:nvSpPr>
        <p:spPr>
          <a:xfrm>
            <a:off x="507791" y="4279869"/>
            <a:ext cx="158400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Q22_3. Have any of the following been discussed with you about your medication? Side effects of medication</a:t>
            </a:r>
          </a:p>
        </p:txBody>
      </p:sp>
      <p:sp>
        <p:nvSpPr>
          <p:cNvPr id="26" name="TextBox 25">
            <a:extLst>
              <a:ext uri="{FF2B5EF4-FFF2-40B4-BE49-F238E27FC236}">
                <a16:creationId xmlns:a16="http://schemas.microsoft.com/office/drawing/2014/main" id="{8F40926F-2193-0DA8-E84E-13F968D09F7E}"/>
              </a:ext>
            </a:extLst>
          </p:cNvPr>
          <p:cNvSpPr txBox="1"/>
          <p:nvPr/>
        </p:nvSpPr>
        <p:spPr>
          <a:xfrm>
            <a:off x="507791" y="5085038"/>
            <a:ext cx="1584000"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Q22_4. Have any of the following been discussed with you about your medication</a:t>
            </a:r>
            <a:r>
              <a:rPr lang="en-US" sz="900" dirty="0">
                <a:latin typeface="Arial" panose="020B0604020202020204" pitchFamily="34" charset="0"/>
                <a:cs typeface="Arial" panose="020B0604020202020204" pitchFamily="34" charset="0"/>
              </a:rPr>
              <a:t>? What will happen if I stop taking my medication</a:t>
            </a:r>
          </a:p>
        </p:txBody>
      </p:sp>
    </p:spTree>
    <p:extLst>
      <p:ext uri="{BB962C8B-B14F-4D97-AF65-F5344CB8AC3E}">
        <p14:creationId xmlns:p14="http://schemas.microsoft.com/office/powerpoint/2010/main" val="9346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29961-0A93-16BC-8542-667442F5E6D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 </a:t>
            </a:r>
            <a:r>
              <a:rPr kumimoji="0" lang="en-GB" sz="2800" b="1" i="0" u="none" strike="noStrike" kern="1200" cap="none" spc="0" normalizeH="0" baseline="0" noProof="0" dirty="0">
                <a:ln>
                  <a:noFill/>
                </a:ln>
                <a:solidFill>
                  <a:srgbClr val="6D276A"/>
                </a:solidFill>
                <a:effectLst/>
                <a:uLnTx/>
                <a:uFillTx/>
                <a:latin typeface="Arial"/>
                <a:ea typeface="+mj-ea"/>
                <a:cs typeface="+mj-cs"/>
              </a:rPr>
              <a:t>(continued)</a:t>
            </a:r>
            <a:endParaRPr kumimoji="0" lang="en-US" sz="2800" b="1" i="0" u="none" strike="noStrike" kern="1200" cap="none" spc="0" normalizeH="0" baseline="0" noProof="0" dirty="0">
              <a:ln>
                <a:noFill/>
              </a:ln>
              <a:solidFill>
                <a:srgbClr val="6D276A"/>
              </a:solidFill>
              <a:effectLst/>
              <a:uLnTx/>
              <a:uFillTx/>
              <a:latin typeface="Arial"/>
              <a:ea typeface="+mj-ea"/>
              <a:cs typeface="+mj-cs"/>
            </a:endParaRP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Title 6">
            <a:extLst>
              <a:ext uri="{FF2B5EF4-FFF2-40B4-BE49-F238E27FC236}">
                <a16:creationId xmlns:a16="http://schemas.microsoft.com/office/drawing/2014/main" id="{636F7EC8-ECAA-9533-AC6A-3D994EA2DAB7}"/>
              </a:ext>
            </a:extLst>
          </p:cNvPr>
          <p:cNvSpPr txBox="1">
            <a:spLocks/>
          </p:cNvSpPr>
          <p:nvPr/>
        </p:nvSpPr>
        <p:spPr>
          <a:xfrm>
            <a:off x="515938" y="1426008"/>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DF0C84D1-9990-EC86-5C7C-641677C8ABB7}"/>
              </a:ext>
            </a:extLst>
          </p:cNvPr>
          <p:cNvSpPr txBox="1"/>
          <p:nvPr/>
        </p:nvSpPr>
        <p:spPr>
          <a:xfrm>
            <a:off x="628769" y="234968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Q23. In the last 12 months, has your NHS mental health team asked you how you are getting on with your medication?</a:t>
            </a: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7A74AC74-0924-5162-A397-0E2F086B7729}"/>
              </a:ext>
            </a:extLst>
          </p:cNvPr>
          <p:cNvGraphicFramePr>
            <a:graphicFrameLocks noGrp="1"/>
          </p:cNvGraphicFramePr>
          <p:nvPr>
            <p:extLst>
              <p:ext uri="{D42A27DB-BD31-4B8C-83A1-F6EECF244321}">
                <p14:modId xmlns:p14="http://schemas.microsoft.com/office/powerpoint/2010/main" val="3178014074"/>
              </p:ext>
            </p:extLst>
          </p:nvPr>
        </p:nvGraphicFramePr>
        <p:xfrm>
          <a:off x="8619680" y="2088000"/>
          <a:ext cx="1516983" cy="135451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942372189"/>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16" name="Group 15">
            <a:extLst>
              <a:ext uri="{FF2B5EF4-FFF2-40B4-BE49-F238E27FC236}">
                <a16:creationId xmlns:a16="http://schemas.microsoft.com/office/drawing/2014/main" id="{C4A6046A-5B49-E1DC-2B02-481181AC6F86}"/>
              </a:ext>
            </a:extLst>
          </p:cNvPr>
          <p:cNvGrpSpPr/>
          <p:nvPr/>
        </p:nvGrpSpPr>
        <p:grpSpPr>
          <a:xfrm>
            <a:off x="3709948" y="1725958"/>
            <a:ext cx="1086785" cy="230832"/>
            <a:chOff x="3809680" y="2341538"/>
            <a:chExt cx="1086785" cy="230832"/>
          </a:xfrm>
        </p:grpSpPr>
        <p:sp>
          <p:nvSpPr>
            <p:cNvPr id="17" name="TextBox 16">
              <a:extLst>
                <a:ext uri="{FF2B5EF4-FFF2-40B4-BE49-F238E27FC236}">
                  <a16:creationId xmlns:a16="http://schemas.microsoft.com/office/drawing/2014/main" id="{39075D66-A4C5-1857-D011-DBDB63B905B9}"/>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2EB3692F-2E1E-96F6-FD5D-AC6477DCBE20}"/>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4C534844-7D8F-47F0-3485-315AF6187041}"/>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2" name="Q23" descr="Bar chart showing breakdown of length of stay for this NHS trust.">
            <a:extLst>
              <a:ext uri="{FF2B5EF4-FFF2-40B4-BE49-F238E27FC236}">
                <a16:creationId xmlns:a16="http://schemas.microsoft.com/office/drawing/2014/main" id="{B1611B86-EE2F-B0CC-5689-1D0850F98C38}"/>
              </a:ext>
            </a:extLst>
          </p:cNvPr>
          <p:cNvGraphicFramePr/>
          <p:nvPr>
            <p:extLst>
              <p:ext uri="{D42A27DB-BD31-4B8C-83A1-F6EECF244321}">
                <p14:modId xmlns:p14="http://schemas.microsoft.com/office/powerpoint/2010/main" val="2911181872"/>
              </p:ext>
            </p:extLst>
          </p:nvPr>
        </p:nvGraphicFramePr>
        <p:xfrm>
          <a:off x="967092" y="2130716"/>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8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A7C8796-B0CB-19B0-0FCE-0F91D4C33DD1}"/>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a:t>
            </a:r>
            <a:r>
              <a:rPr lang="en-US" sz="2800" b="1" dirty="0">
                <a:solidFill>
                  <a:srgbClr val="6D276A"/>
                </a:solidFill>
                <a:latin typeface="Arial"/>
                <a:ea typeface="+mj-ea"/>
                <a:cs typeface="+mj-cs"/>
              </a:rPr>
              <a:t>Psychological</a:t>
            </a:r>
            <a:r>
              <a:rPr kumimoji="0" lang="en-US" sz="2800" b="1" i="0" u="none" strike="noStrike" kern="1200" cap="none" spc="0" normalizeH="0" baseline="0" noProof="0" dirty="0">
                <a:ln>
                  <a:noFill/>
                </a:ln>
                <a:solidFill>
                  <a:srgbClr val="6D276A"/>
                </a:solidFill>
                <a:effectLst/>
                <a:uLnTx/>
                <a:uFillTx/>
                <a:latin typeface="Arial"/>
                <a:ea typeface="+mj-ea"/>
                <a:cs typeface="+mj-cs"/>
              </a:rPr>
              <a:t> Therapies </a:t>
            </a:r>
          </a:p>
        </p:txBody>
      </p:sp>
      <p:sp>
        <p:nvSpPr>
          <p:cNvPr id="11" name="Title 6">
            <a:extLst>
              <a:ext uri="{FF2B5EF4-FFF2-40B4-BE49-F238E27FC236}">
                <a16:creationId xmlns:a16="http://schemas.microsoft.com/office/drawing/2014/main" id="{DE9A5EF4-BC0E-85D4-7AB9-AE8D60120489}"/>
              </a:ext>
            </a:extLst>
          </p:cNvPr>
          <p:cNvSpPr txBox="1">
            <a:spLocks/>
          </p:cNvSpPr>
          <p:nvPr/>
        </p:nvSpPr>
        <p:spPr>
          <a:xfrm>
            <a:off x="515938" y="18511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33F4DE2-EC60-C4F9-FCE0-4E052343347A}"/>
              </a:ext>
            </a:extLst>
          </p:cNvPr>
          <p:cNvGraphicFramePr>
            <a:graphicFrameLocks noGrp="1"/>
          </p:cNvGraphicFramePr>
          <p:nvPr>
            <p:extLst>
              <p:ext uri="{D42A27DB-BD31-4B8C-83A1-F6EECF244321}">
                <p14:modId xmlns:p14="http://schemas.microsoft.com/office/powerpoint/2010/main" val="1003601633"/>
              </p:ext>
            </p:extLst>
          </p:nvPr>
        </p:nvGraphicFramePr>
        <p:xfrm>
          <a:off x="8640000" y="23148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81821">
                  <a:extLst>
                    <a:ext uri="{9D8B030D-6E8A-4147-A177-3AD203B41FA5}">
                      <a16:colId xmlns:a16="http://schemas.microsoft.com/office/drawing/2014/main" val="4049772561"/>
                    </a:ext>
                  </a:extLst>
                </a:gridCol>
                <a:gridCol w="708710">
                  <a:extLst>
                    <a:ext uri="{9D8B030D-6E8A-4147-A177-3AD203B41FA5}">
                      <a16:colId xmlns:a16="http://schemas.microsoft.com/office/drawing/2014/main" val="761297345"/>
                    </a:ext>
                  </a:extLst>
                </a:gridCol>
                <a:gridCol w="475913">
                  <a:extLst>
                    <a:ext uri="{9D8B030D-6E8A-4147-A177-3AD203B41FA5}">
                      <a16:colId xmlns:a16="http://schemas.microsoft.com/office/drawing/2014/main" val="2210345340"/>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EF40623-D943-FEC3-013A-A0A57432AB5E}"/>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2F00B8DC-98D8-9919-C927-0AB64775EED0}"/>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05192F9E-F18D-0BFE-4FDB-C713224A4FE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7E70509A-039F-4515-36EE-F87044F091D4}"/>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Box 6">
            <a:extLst>
              <a:ext uri="{FF2B5EF4-FFF2-40B4-BE49-F238E27FC236}">
                <a16:creationId xmlns:a16="http://schemas.microsoft.com/office/drawing/2014/main" id="{9A0880C5-F36C-95D4-279D-1F7B4CDB6B1E}"/>
              </a:ext>
            </a:extLst>
          </p:cNvPr>
          <p:cNvSpPr txBox="1"/>
          <p:nvPr/>
        </p:nvSpPr>
        <p:spPr>
          <a:xfrm>
            <a:off x="439634" y="6160491"/>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3" name="Q26" descr="Bar chart showing breakdown of length of stay for this NHS trust.">
            <a:extLst>
              <a:ext uri="{FF2B5EF4-FFF2-40B4-BE49-F238E27FC236}">
                <a16:creationId xmlns:a16="http://schemas.microsoft.com/office/drawing/2014/main" id="{A7080D2D-EE3B-13E3-A816-E07BCA42B552}"/>
              </a:ext>
            </a:extLst>
          </p:cNvPr>
          <p:cNvGraphicFramePr/>
          <p:nvPr>
            <p:extLst>
              <p:ext uri="{D42A27DB-BD31-4B8C-83A1-F6EECF244321}">
                <p14:modId xmlns:p14="http://schemas.microsoft.com/office/powerpoint/2010/main" val="2019751368"/>
              </p:ext>
            </p:extLst>
          </p:nvPr>
        </p:nvGraphicFramePr>
        <p:xfrm>
          <a:off x="741600" y="2395143"/>
          <a:ext cx="8244000" cy="11644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20A617B-4C48-F640-EB28-006AC4C8DA83}"/>
              </a:ext>
            </a:extLst>
          </p:cNvPr>
          <p:cNvSpPr txBox="1"/>
          <p:nvPr/>
        </p:nvSpPr>
        <p:spPr>
          <a:xfrm>
            <a:off x="410266" y="2626996"/>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Q26. </a:t>
            </a:r>
            <a:r>
              <a:rPr lang="en-GB" sz="900" dirty="0">
                <a:latin typeface="Arial" panose="020B0604020202020204" pitchFamily="34" charset="0"/>
                <a:cs typeface="Arial" panose="020B0604020202020204" pitchFamily="34" charset="0"/>
              </a:rPr>
              <a:t>Thinking about the last time you received therapy, did you have enough privacy to talk comfortably?</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4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74F7EA0A-AA5E-7316-8714-D96FF2193736}"/>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2" name="organisation_info">
            <a:extLst>
              <a:ext uri="{FF2B5EF4-FFF2-40B4-BE49-F238E27FC236}">
                <a16:creationId xmlns:a16="http://schemas.microsoft.com/office/drawing/2014/main" id="{F27B56F4-BDBB-8CC2-81C9-2912DA23B96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2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9"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20"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1"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F69A677-6DDC-071B-FEE1-61878E449DB8}"/>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11" name="Title 6">
            <a:extLst>
              <a:ext uri="{FF2B5EF4-FFF2-40B4-BE49-F238E27FC236}">
                <a16:creationId xmlns:a16="http://schemas.microsoft.com/office/drawing/2014/main" id="{412A35F8-8BCD-2C3A-9098-9C34A72467DB}"/>
              </a:ext>
            </a:extLst>
          </p:cNvPr>
          <p:cNvSpPr txBox="1">
            <a:spLocks/>
          </p:cNvSpPr>
          <p:nvPr/>
        </p:nvSpPr>
        <p:spPr>
          <a:xfrm>
            <a:off x="515938" y="180995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8A2520CC-0672-500B-7047-B173094BAD41}"/>
              </a:ext>
            </a:extLst>
          </p:cNvPr>
          <p:cNvSpPr txBox="1"/>
          <p:nvPr/>
        </p:nvSpPr>
        <p:spPr>
          <a:xfrm>
            <a:off x="282806" y="2772512"/>
            <a:ext cx="1844524"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Q27. Would you know who to contact out of office hours within the NHS if you had a crisis? </a:t>
            </a:r>
          </a:p>
        </p:txBody>
      </p:sp>
      <p:sp>
        <p:nvSpPr>
          <p:cNvPr id="4" name="TextBox 3">
            <a:extLst>
              <a:ext uri="{FF2B5EF4-FFF2-40B4-BE49-F238E27FC236}">
                <a16:creationId xmlns:a16="http://schemas.microsoft.com/office/drawing/2014/main" id="{590693F6-655B-31F2-6F78-AA917B5E9044}"/>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r>
              <a:rPr lang="en-US" sz="1200" dirty="0">
                <a:solidFill>
                  <a:prstClr val="black"/>
                </a:solidFill>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A1DCFA9-AC08-AA18-7302-6CD57CAAF11D}"/>
              </a:ext>
            </a:extLst>
          </p:cNvPr>
          <p:cNvGrpSpPr/>
          <p:nvPr/>
        </p:nvGrpSpPr>
        <p:grpSpPr>
          <a:xfrm>
            <a:off x="3776110" y="2265528"/>
            <a:ext cx="1086785" cy="230832"/>
            <a:chOff x="3809680" y="2341538"/>
            <a:chExt cx="1086785" cy="230832"/>
          </a:xfrm>
        </p:grpSpPr>
        <p:sp>
          <p:nvSpPr>
            <p:cNvPr id="22" name="TextBox 21">
              <a:extLst>
                <a:ext uri="{FF2B5EF4-FFF2-40B4-BE49-F238E27FC236}">
                  <a16:creationId xmlns:a16="http://schemas.microsoft.com/office/drawing/2014/main" id="{CEAA9407-4D5D-F2AA-7E12-9AEEEEE8157C}"/>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3" name="Rectangle 22">
              <a:extLst>
                <a:ext uri="{FF2B5EF4-FFF2-40B4-BE49-F238E27FC236}">
                  <a16:creationId xmlns:a16="http://schemas.microsoft.com/office/drawing/2014/main" id="{D48EE8D0-6BC1-D8DA-61CB-CB8A22F11B9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TextBox 7">
            <a:extLst>
              <a:ext uri="{FF2B5EF4-FFF2-40B4-BE49-F238E27FC236}">
                <a16:creationId xmlns:a16="http://schemas.microsoft.com/office/drawing/2014/main" id="{3DFFC9A1-1C20-4CFE-56D0-5A700002AE44}"/>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27" descr="Bar chart showing breakdown of length of stay for this NHS trust.">
            <a:extLst>
              <a:ext uri="{FF2B5EF4-FFF2-40B4-BE49-F238E27FC236}">
                <a16:creationId xmlns:a16="http://schemas.microsoft.com/office/drawing/2014/main" id="{05F4C1E0-086E-D8D5-280F-DFDFBFB51818}"/>
              </a:ext>
            </a:extLst>
          </p:cNvPr>
          <p:cNvGraphicFramePr/>
          <p:nvPr>
            <p:extLst>
              <p:ext uri="{D42A27DB-BD31-4B8C-83A1-F6EECF244321}">
                <p14:modId xmlns:p14="http://schemas.microsoft.com/office/powerpoint/2010/main" val="1322665155"/>
              </p:ext>
            </p:extLst>
          </p:nvPr>
        </p:nvGraphicFramePr>
        <p:xfrm>
          <a:off x="865886" y="2520956"/>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BFB2967B-CBA7-6953-924F-87E587C71031}"/>
              </a:ext>
            </a:extLst>
          </p:cNvPr>
          <p:cNvGraphicFramePr>
            <a:graphicFrameLocks noGrp="1"/>
          </p:cNvGraphicFramePr>
          <p:nvPr>
            <p:extLst>
              <p:ext uri="{D42A27DB-BD31-4B8C-83A1-F6EECF244321}">
                <p14:modId xmlns:p14="http://schemas.microsoft.com/office/powerpoint/2010/main" val="15110441"/>
              </p:ext>
            </p:extLst>
          </p:nvPr>
        </p:nvGraphicFramePr>
        <p:xfrm>
          <a:off x="8640000" y="2376000"/>
          <a:ext cx="1983388" cy="1034938"/>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41660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D21204-911D-412E-8356-6CABD6CC6077}"/>
              </a:ext>
            </a:extLst>
          </p:cNvPr>
          <p:cNvSpPr txBox="1"/>
          <p:nvPr/>
        </p:nvSpPr>
        <p:spPr>
          <a:xfrm>
            <a:off x="439634" y="605651"/>
            <a:ext cx="951716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6" name="Title 6">
            <a:extLst>
              <a:ext uri="{FF2B5EF4-FFF2-40B4-BE49-F238E27FC236}">
                <a16:creationId xmlns:a16="http://schemas.microsoft.com/office/drawing/2014/main" id="{5A7B2783-9C5C-1FFF-9856-9F9FA9E3F8B0}"/>
              </a:ext>
            </a:extLst>
          </p:cNvPr>
          <p:cNvSpPr txBox="1">
            <a:spLocks/>
          </p:cNvSpPr>
          <p:nvPr/>
        </p:nvSpPr>
        <p:spPr>
          <a:xfrm>
            <a:off x="515937" y="1802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FE450EB6-51BB-40E2-A443-1AEA387E57DC}"/>
              </a:ext>
            </a:extLst>
          </p:cNvPr>
          <p:cNvSpPr txBox="1"/>
          <p:nvPr/>
        </p:nvSpPr>
        <p:spPr>
          <a:xfrm>
            <a:off x="283238" y="2601544"/>
            <a:ext cx="1915355" cy="9233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Q33_1.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Joining a group or taking part in an activity (e.g. art, sport etc)</a:t>
            </a:r>
            <a:endParaRPr lang="en-US" sz="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AEA83BD-8CFB-9646-A75C-836774F499A5}"/>
              </a:ext>
            </a:extLst>
          </p:cNvPr>
          <p:cNvSpPr txBox="1"/>
          <p:nvPr/>
        </p:nvSpPr>
        <p:spPr>
          <a:xfrm>
            <a:off x="283238" y="3579794"/>
            <a:ext cx="1915354"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Q33_2.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Finding or keeping work</a:t>
            </a:r>
            <a:endParaRPr lang="en-US" sz="9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3163B63-C179-9911-2A7E-181D0DF9B9D7}"/>
              </a:ext>
            </a:extLst>
          </p:cNvPr>
          <p:cNvSpPr txBox="1"/>
          <p:nvPr/>
        </p:nvSpPr>
        <p:spPr>
          <a:xfrm>
            <a:off x="283238" y="4408442"/>
            <a:ext cx="1915354"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Q33_3. </a:t>
            </a:r>
            <a:r>
              <a:rPr lang="en-GB" sz="900" dirty="0">
                <a:latin typeface="Arial" panose="020B0604020202020204" pitchFamily="34" charset="0"/>
                <a:cs typeface="Arial" panose="020B0604020202020204" pitchFamily="34" charset="0"/>
              </a:rPr>
              <a:t>In the last 12 months, did your NHS mental health team give you any help or advice with finding support for… Financial advice or benefits</a:t>
            </a:r>
            <a:endParaRPr lang="en-US" sz="900" dirty="0">
              <a:latin typeface="Arial" panose="020B0604020202020204" pitchFamily="34" charset="0"/>
              <a:cs typeface="Arial" panose="020B0604020202020204" pitchFamily="34" charset="0"/>
            </a:endParaRPr>
          </a:p>
        </p:txBody>
      </p:sp>
      <p:graphicFrame>
        <p:nvGraphicFramePr>
          <p:cNvPr id="15" name="table" descr="Number of respondents, Trust score, National average, lowest trust score, highest trust score shown for Q32, Q33 Q34 and Q35." title="Summary of scores">
            <a:extLst>
              <a:ext uri="{FF2B5EF4-FFF2-40B4-BE49-F238E27FC236}">
                <a16:creationId xmlns:a16="http://schemas.microsoft.com/office/drawing/2014/main" id="{BE440DDC-962F-CA15-CCC6-2D28AFA5B1F6}"/>
              </a:ext>
            </a:extLst>
          </p:cNvPr>
          <p:cNvGraphicFramePr>
            <a:graphicFrameLocks noGrp="1"/>
          </p:cNvGraphicFramePr>
          <p:nvPr>
            <p:extLst>
              <p:ext uri="{D42A27DB-BD31-4B8C-83A1-F6EECF244321}">
                <p14:modId xmlns:p14="http://schemas.microsoft.com/office/powerpoint/2010/main" val="95287443"/>
              </p:ext>
            </p:extLst>
          </p:nvPr>
        </p:nvGraphicFramePr>
        <p:xfrm>
          <a:off x="8945999" y="2346458"/>
          <a:ext cx="1516983" cy="3974756"/>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71989">
                  <a:extLst>
                    <a:ext uri="{9D8B030D-6E8A-4147-A177-3AD203B41FA5}">
                      <a16:colId xmlns:a16="http://schemas.microsoft.com/office/drawing/2014/main" val="4049772561"/>
                    </a:ext>
                  </a:extLst>
                </a:gridCol>
                <a:gridCol w="718542">
                  <a:extLst>
                    <a:ext uri="{9D8B030D-6E8A-4147-A177-3AD203B41FA5}">
                      <a16:colId xmlns:a16="http://schemas.microsoft.com/office/drawing/2014/main" val="761297345"/>
                    </a:ext>
                  </a:extLst>
                </a:gridCol>
                <a:gridCol w="475913">
                  <a:extLst>
                    <a:ext uri="{9D8B030D-6E8A-4147-A177-3AD203B41FA5}">
                      <a16:colId xmlns:a16="http://schemas.microsoft.com/office/drawing/2014/main" val="500928175"/>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1383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40335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0193">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5"/>
                  </a:ext>
                </a:extLst>
              </a:tr>
              <a:tr h="34022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22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7"/>
                  </a:ext>
                </a:extLst>
              </a:tr>
              <a:tr h="38463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7" name="TextBox 6">
            <a:extLst>
              <a:ext uri="{FF2B5EF4-FFF2-40B4-BE49-F238E27FC236}">
                <a16:creationId xmlns:a16="http://schemas.microsoft.com/office/drawing/2014/main" id="{AECFF89C-4890-D6DA-807F-53DB0C2F7551}"/>
              </a:ext>
            </a:extLst>
          </p:cNvPr>
          <p:cNvSpPr txBox="1"/>
          <p:nvPr/>
        </p:nvSpPr>
        <p:spPr>
          <a:xfrm>
            <a:off x="426841" y="1110260"/>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B991762-057C-6FEA-E5E3-0B561469BC2C}"/>
              </a:ext>
            </a:extLst>
          </p:cNvPr>
          <p:cNvGrpSpPr/>
          <p:nvPr/>
        </p:nvGrpSpPr>
        <p:grpSpPr>
          <a:xfrm>
            <a:off x="3776110" y="2265528"/>
            <a:ext cx="1086785" cy="230832"/>
            <a:chOff x="3809680" y="2341538"/>
            <a:chExt cx="1086785" cy="230832"/>
          </a:xfrm>
        </p:grpSpPr>
        <p:sp>
          <p:nvSpPr>
            <p:cNvPr id="21" name="TextBox 20">
              <a:extLst>
                <a:ext uri="{FF2B5EF4-FFF2-40B4-BE49-F238E27FC236}">
                  <a16:creationId xmlns:a16="http://schemas.microsoft.com/office/drawing/2014/main" id="{26A1FDAF-7390-256E-55EA-33161AFCA551}"/>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2" name="Rectangle 21">
              <a:extLst>
                <a:ext uri="{FF2B5EF4-FFF2-40B4-BE49-F238E27FC236}">
                  <a16:creationId xmlns:a16="http://schemas.microsoft.com/office/drawing/2014/main" id="{3FF4B793-6BFE-2E31-EEBF-F14C3A2199C3}"/>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3">
            <a:extLst>
              <a:ext uri="{FF2B5EF4-FFF2-40B4-BE49-F238E27FC236}">
                <a16:creationId xmlns:a16="http://schemas.microsoft.com/office/drawing/2014/main" id="{576C3A17-F0FC-0CE5-D383-64134B2997A0}"/>
              </a:ext>
            </a:extLst>
          </p:cNvPr>
          <p:cNvSpPr txBox="1"/>
          <p:nvPr/>
        </p:nvSpPr>
        <p:spPr>
          <a:xfrm>
            <a:off x="439634" y="6262918"/>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6" name="Q33_1" descr="Bar chart showing breakdown of length of stay for this NHS trust.">
            <a:extLst>
              <a:ext uri="{FF2B5EF4-FFF2-40B4-BE49-F238E27FC236}">
                <a16:creationId xmlns:a16="http://schemas.microsoft.com/office/drawing/2014/main" id="{9044321B-07DC-34FB-5029-BA6363694FC0}"/>
              </a:ext>
            </a:extLst>
          </p:cNvPr>
          <p:cNvGraphicFramePr/>
          <p:nvPr>
            <p:extLst>
              <p:ext uri="{D42A27DB-BD31-4B8C-83A1-F6EECF244321}">
                <p14:modId xmlns:p14="http://schemas.microsoft.com/office/powerpoint/2010/main" val="4281647922"/>
              </p:ext>
            </p:extLst>
          </p:nvPr>
        </p:nvGraphicFramePr>
        <p:xfrm>
          <a:off x="1151263" y="2394769"/>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Q33_2" descr="Bar chart showing breakdown of length of stay for this NHS trust.">
            <a:extLst>
              <a:ext uri="{FF2B5EF4-FFF2-40B4-BE49-F238E27FC236}">
                <a16:creationId xmlns:a16="http://schemas.microsoft.com/office/drawing/2014/main" id="{FECEAC35-A9C9-88C5-6647-0848D8B1E020}"/>
              </a:ext>
            </a:extLst>
          </p:cNvPr>
          <p:cNvGraphicFramePr/>
          <p:nvPr>
            <p:extLst>
              <p:ext uri="{D42A27DB-BD31-4B8C-83A1-F6EECF244321}">
                <p14:modId xmlns:p14="http://schemas.microsoft.com/office/powerpoint/2010/main" val="1856085863"/>
              </p:ext>
            </p:extLst>
          </p:nvPr>
        </p:nvGraphicFramePr>
        <p:xfrm>
          <a:off x="1151263" y="3246458"/>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Q33_3" descr="Bar chart showing breakdown of length of stay for this NHS trust.">
            <a:extLst>
              <a:ext uri="{FF2B5EF4-FFF2-40B4-BE49-F238E27FC236}">
                <a16:creationId xmlns:a16="http://schemas.microsoft.com/office/drawing/2014/main" id="{67F7528F-2424-F184-E98B-54F0870BFA39}"/>
              </a:ext>
            </a:extLst>
          </p:cNvPr>
          <p:cNvGraphicFramePr/>
          <p:nvPr>
            <p:extLst>
              <p:ext uri="{D42A27DB-BD31-4B8C-83A1-F6EECF244321}">
                <p14:modId xmlns:p14="http://schemas.microsoft.com/office/powerpoint/2010/main" val="2224125752"/>
              </p:ext>
            </p:extLst>
          </p:nvPr>
        </p:nvGraphicFramePr>
        <p:xfrm>
          <a:off x="1151263" y="4174541"/>
          <a:ext cx="8244000" cy="11644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Q33_4" descr="Bar chart showing breakdown of length of stay for this NHS trust.">
            <a:extLst>
              <a:ext uri="{FF2B5EF4-FFF2-40B4-BE49-F238E27FC236}">
                <a16:creationId xmlns:a16="http://schemas.microsoft.com/office/drawing/2014/main" id="{1B90D860-8734-311E-FF5D-330804035830}"/>
              </a:ext>
            </a:extLst>
          </p:cNvPr>
          <p:cNvGraphicFramePr/>
          <p:nvPr>
            <p:extLst>
              <p:ext uri="{D42A27DB-BD31-4B8C-83A1-F6EECF244321}">
                <p14:modId xmlns:p14="http://schemas.microsoft.com/office/powerpoint/2010/main" val="808778476"/>
              </p:ext>
            </p:extLst>
          </p:nvPr>
        </p:nvGraphicFramePr>
        <p:xfrm>
          <a:off x="1149789" y="5022340"/>
          <a:ext cx="8244000" cy="116446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CA087291-4798-4DBA-6DAD-CF8584841037}"/>
              </a:ext>
            </a:extLst>
          </p:cNvPr>
          <p:cNvSpPr txBox="1"/>
          <p:nvPr/>
        </p:nvSpPr>
        <p:spPr>
          <a:xfrm>
            <a:off x="283239" y="5334458"/>
            <a:ext cx="1915354"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Q33_4. In the last 12 months, did your NHS mental health team give you any help or advice with finding support for… Cost of living</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6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42E29CA-6271-D557-C5B9-994B6E5BF9ED}"/>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 (continued)</a:t>
            </a:r>
            <a:endParaRPr lang="en-GB" dirty="0"/>
          </a:p>
        </p:txBody>
      </p:sp>
      <p:sp>
        <p:nvSpPr>
          <p:cNvPr id="7" name="Title 6">
            <a:extLst>
              <a:ext uri="{FF2B5EF4-FFF2-40B4-BE49-F238E27FC236}">
                <a16:creationId xmlns:a16="http://schemas.microsoft.com/office/drawing/2014/main" id="{EB00D6FF-1933-A6B2-452A-1E1F778EA267}"/>
              </a:ext>
            </a:extLst>
          </p:cNvPr>
          <p:cNvSpPr txBox="1">
            <a:spLocks/>
          </p:cNvSpPr>
          <p:nvPr/>
        </p:nvSpPr>
        <p:spPr>
          <a:xfrm>
            <a:off x="515937" y="1354347"/>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0" name="TextBox 9">
            <a:extLst>
              <a:ext uri="{FF2B5EF4-FFF2-40B4-BE49-F238E27FC236}">
                <a16:creationId xmlns:a16="http://schemas.microsoft.com/office/drawing/2014/main" id="{B17BEE25-A177-F219-88B7-5ADE2AD7EC60}"/>
              </a:ext>
            </a:extLst>
          </p:cNvPr>
          <p:cNvSpPr txBox="1"/>
          <p:nvPr/>
        </p:nvSpPr>
        <p:spPr>
          <a:xfrm>
            <a:off x="628769" y="2360463"/>
            <a:ext cx="1489031" cy="7848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dirty="0">
                <a:latin typeface="Arial" panose="020B0604020202020204" pitchFamily="34" charset="0"/>
                <a:cs typeface="Arial" panose="020B0604020202020204" pitchFamily="34" charset="0"/>
              </a:rPr>
              <a:t>Q32. </a:t>
            </a:r>
            <a:r>
              <a:rPr lang="en-GB" sz="900" b="0" dirty="0">
                <a:latin typeface="Arial" panose="020B0604020202020204" pitchFamily="34" charset="0"/>
                <a:cs typeface="Arial" panose="020B0604020202020204" pitchFamily="34" charset="0"/>
              </a:rPr>
              <a:t>In the last 12 months, has your NHS mental health team supported you with your physical health needs?</a:t>
            </a:r>
            <a:endParaRPr lang="en-US" sz="900" b="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FE4DEC-D608-1435-0BF6-BA0AABAC1B9B}"/>
              </a:ext>
            </a:extLst>
          </p:cNvPr>
          <p:cNvSpPr txBox="1"/>
          <p:nvPr/>
        </p:nvSpPr>
        <p:spPr>
          <a:xfrm>
            <a:off x="536902" y="3317748"/>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Q34. </a:t>
            </a:r>
            <a:r>
              <a:rPr lang="en-GB" sz="900" dirty="0">
                <a:latin typeface="Arial" panose="020B0604020202020204" pitchFamily="34" charset="0"/>
                <a:cs typeface="Arial" panose="020B0604020202020204" pitchFamily="34" charset="0"/>
              </a:rPr>
              <a:t>Have NHS mental health services involved a member of your family or someone else close to you as much as you would like?</a:t>
            </a:r>
            <a:endParaRPr lang="en-US" sz="9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D99DE5-0FBC-B135-3AAA-439483029471}"/>
              </a:ext>
            </a:extLst>
          </p:cNvPr>
          <p:cNvGrpSpPr/>
          <p:nvPr/>
        </p:nvGrpSpPr>
        <p:grpSpPr>
          <a:xfrm>
            <a:off x="3816750" y="1663101"/>
            <a:ext cx="1086785" cy="230832"/>
            <a:chOff x="3809680" y="2341538"/>
            <a:chExt cx="1086785" cy="230832"/>
          </a:xfrm>
        </p:grpSpPr>
        <p:sp>
          <p:nvSpPr>
            <p:cNvPr id="19" name="TextBox 18">
              <a:extLst>
                <a:ext uri="{FF2B5EF4-FFF2-40B4-BE49-F238E27FC236}">
                  <a16:creationId xmlns:a16="http://schemas.microsoft.com/office/drawing/2014/main" id="{4F36EF1F-3BCD-1A0B-F78C-203D37E084F6}"/>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0DD86194-7078-8687-F35B-26E060C17B6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001042B9-DA0D-96BE-8975-C0019691617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2" descr="Bar chart showing breakdown of length of stay for this NHS trust.">
            <a:extLst>
              <a:ext uri="{FF2B5EF4-FFF2-40B4-BE49-F238E27FC236}">
                <a16:creationId xmlns:a16="http://schemas.microsoft.com/office/drawing/2014/main" id="{B75C5344-3200-79E5-30F2-2F64B89B5F38}"/>
              </a:ext>
            </a:extLst>
          </p:cNvPr>
          <p:cNvGraphicFramePr/>
          <p:nvPr>
            <p:extLst>
              <p:ext uri="{D42A27DB-BD31-4B8C-83A1-F6EECF244321}">
                <p14:modId xmlns:p14="http://schemas.microsoft.com/office/powerpoint/2010/main" val="1063506781"/>
              </p:ext>
            </p:extLst>
          </p:nvPr>
        </p:nvGraphicFramePr>
        <p:xfrm>
          <a:off x="1012886" y="2071076"/>
          <a:ext cx="8244000" cy="1164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4" descr="Bar chart showing breakdown of length of stay for this NHS trust.">
            <a:extLst>
              <a:ext uri="{FF2B5EF4-FFF2-40B4-BE49-F238E27FC236}">
                <a16:creationId xmlns:a16="http://schemas.microsoft.com/office/drawing/2014/main" id="{A11C6C65-DF1B-4574-2690-E3E605F9D8D0}"/>
              </a:ext>
            </a:extLst>
          </p:cNvPr>
          <p:cNvGraphicFramePr/>
          <p:nvPr>
            <p:extLst>
              <p:ext uri="{D42A27DB-BD31-4B8C-83A1-F6EECF244321}">
                <p14:modId xmlns:p14="http://schemas.microsoft.com/office/powerpoint/2010/main" val="3989086807"/>
              </p:ext>
            </p:extLst>
          </p:nvPr>
        </p:nvGraphicFramePr>
        <p:xfrm>
          <a:off x="1012886" y="3053964"/>
          <a:ext cx="8244000" cy="11644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descr="Number of respondents, Trust score, National average, lowest trust score, highest trust score shown for Q32, Q33 Q34 and Q35." title="Summary of scores">
            <a:extLst>
              <a:ext uri="{FF2B5EF4-FFF2-40B4-BE49-F238E27FC236}">
                <a16:creationId xmlns:a16="http://schemas.microsoft.com/office/drawing/2014/main" id="{EEDFD3AC-0FC2-1073-8B3E-AF0C233FEB45}"/>
              </a:ext>
            </a:extLst>
          </p:cNvPr>
          <p:cNvGraphicFramePr>
            <a:graphicFrameLocks noGrp="1"/>
          </p:cNvGraphicFramePr>
          <p:nvPr>
            <p:extLst>
              <p:ext uri="{D42A27DB-BD31-4B8C-83A1-F6EECF244321}">
                <p14:modId xmlns:p14="http://schemas.microsoft.com/office/powerpoint/2010/main" val="1583525597"/>
              </p:ext>
            </p:extLst>
          </p:nvPr>
        </p:nvGraphicFramePr>
        <p:xfrm>
          <a:off x="8649309" y="1908000"/>
          <a:ext cx="1983388" cy="2398563"/>
        </p:xfrm>
        <a:graphic>
          <a:graphicData uri="http://schemas.openxmlformats.org/drawingml/2006/table">
            <a:tbl>
              <a:tblPr firstRow="1" bandRow="1">
                <a:tableStyleId>{5940675A-B579-460E-94D1-54222C63F5DA}</a:tableStyleId>
              </a:tblPr>
              <a:tblGrid>
                <a:gridCol w="73643">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47082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241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DC27E33-622E-7E3D-705A-F319BA389BE1}"/>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11" name="Title 6">
            <a:extLst>
              <a:ext uri="{FF2B5EF4-FFF2-40B4-BE49-F238E27FC236}">
                <a16:creationId xmlns:a16="http://schemas.microsoft.com/office/drawing/2014/main" id="{FB873009-AB07-7476-3E5F-C3F7F367A079}"/>
              </a:ext>
            </a:extLst>
          </p:cNvPr>
          <p:cNvSpPr txBox="1">
            <a:spLocks/>
          </p:cNvSpPr>
          <p:nvPr/>
        </p:nvSpPr>
        <p:spPr>
          <a:xfrm>
            <a:off x="515937" y="1830603"/>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6" name="TextBox 5">
            <a:extLst>
              <a:ext uri="{FF2B5EF4-FFF2-40B4-BE49-F238E27FC236}">
                <a16:creationId xmlns:a16="http://schemas.microsoft.com/office/drawing/2014/main" id="{2E449E73-39D6-6781-BD83-35FDB31E9E26}"/>
              </a:ext>
            </a:extLst>
          </p:cNvPr>
          <p:cNvSpPr txBox="1"/>
          <p:nvPr/>
        </p:nvSpPr>
        <p:spPr>
          <a:xfrm>
            <a:off x="475929" y="2895930"/>
            <a:ext cx="1584000" cy="6463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Q35. Has your NHS mental health team asked if you need support to access your care and treatment?</a:t>
            </a:r>
          </a:p>
        </p:txBody>
      </p:sp>
      <p:sp>
        <p:nvSpPr>
          <p:cNvPr id="4" name="TextBox 3">
            <a:extLst>
              <a:ext uri="{FF2B5EF4-FFF2-40B4-BE49-F238E27FC236}">
                <a16:creationId xmlns:a16="http://schemas.microsoft.com/office/drawing/2014/main" id="{50BF0940-E38B-822C-70E8-92A6125F371C}"/>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A808C38-865C-09F9-04D3-4662D991E144}"/>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3DF5FD6E-7954-A811-EC8B-A999AA277527}"/>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287CE1DB-B101-3718-C43E-020000D90069}"/>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extBox 8">
            <a:extLst>
              <a:ext uri="{FF2B5EF4-FFF2-40B4-BE49-F238E27FC236}">
                <a16:creationId xmlns:a16="http://schemas.microsoft.com/office/drawing/2014/main" id="{6B45A449-2C27-D17F-6E1C-8380753B0C59}"/>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5" name="Q35" descr="Bar chart showing breakdown of length of stay for this NHS trust.">
            <a:extLst>
              <a:ext uri="{FF2B5EF4-FFF2-40B4-BE49-F238E27FC236}">
                <a16:creationId xmlns:a16="http://schemas.microsoft.com/office/drawing/2014/main" id="{D760C08B-7F42-CE80-1536-D810A5F5588B}"/>
              </a:ext>
            </a:extLst>
          </p:cNvPr>
          <p:cNvGraphicFramePr/>
          <p:nvPr>
            <p:extLst>
              <p:ext uri="{D42A27DB-BD31-4B8C-83A1-F6EECF244321}">
                <p14:modId xmlns:p14="http://schemas.microsoft.com/office/powerpoint/2010/main" val="2848013082"/>
              </p:ext>
            </p:extLst>
          </p:nvPr>
        </p:nvGraphicFramePr>
        <p:xfrm>
          <a:off x="845261" y="2535562"/>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descr="Number of respondents, Trust score, National average, lowest trust score, highest trust score shown for Q28 and Q29." title="Summary of scores">
            <a:extLst>
              <a:ext uri="{FF2B5EF4-FFF2-40B4-BE49-F238E27FC236}">
                <a16:creationId xmlns:a16="http://schemas.microsoft.com/office/drawing/2014/main" id="{8907C069-F412-A22A-9807-7008D5BFE121}"/>
              </a:ext>
            </a:extLst>
          </p:cNvPr>
          <p:cNvGraphicFramePr>
            <a:graphicFrameLocks noGrp="1"/>
          </p:cNvGraphicFramePr>
          <p:nvPr>
            <p:extLst>
              <p:ext uri="{D42A27DB-BD31-4B8C-83A1-F6EECF244321}">
                <p14:modId xmlns:p14="http://schemas.microsoft.com/office/powerpoint/2010/main" val="3746812665"/>
              </p:ext>
            </p:extLst>
          </p:nvPr>
        </p:nvGraphicFramePr>
        <p:xfrm>
          <a:off x="8640000" y="2412000"/>
          <a:ext cx="2020210" cy="1034938"/>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Tree>
    <p:extLst>
      <p:ext uri="{BB962C8B-B14F-4D97-AF65-F5344CB8AC3E}">
        <p14:creationId xmlns:p14="http://schemas.microsoft.com/office/powerpoint/2010/main" val="114488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D51A35-6B6C-34A4-7E65-B9FF41A3F17C}"/>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6BEFD4A9-BEFF-ED3A-EF61-B083F8E3B6E7}"/>
              </a:ext>
            </a:extLst>
          </p:cNvPr>
          <p:cNvSpPr txBox="1">
            <a:spLocks/>
          </p:cNvSpPr>
          <p:nvPr/>
        </p:nvSpPr>
        <p:spPr>
          <a:xfrm>
            <a:off x="515938" y="1802534"/>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7" name="TextBox 6">
            <a:extLst>
              <a:ext uri="{FF2B5EF4-FFF2-40B4-BE49-F238E27FC236}">
                <a16:creationId xmlns:a16="http://schemas.microsoft.com/office/drawing/2014/main" id="{C2F0ED9E-14FD-A9FF-C499-7C5850197FA1}"/>
              </a:ext>
            </a:extLst>
          </p:cNvPr>
          <p:cNvSpPr txBox="1"/>
          <p:nvPr/>
        </p:nvSpPr>
        <p:spPr>
          <a:xfrm>
            <a:off x="501239" y="2870763"/>
            <a:ext cx="1584000" cy="507831"/>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Q13. Did your NHS mental health team treat you with care and compassion?</a:t>
            </a:r>
          </a:p>
        </p:txBody>
      </p:sp>
      <p:sp>
        <p:nvSpPr>
          <p:cNvPr id="12" name="TextBox 11">
            <a:extLst>
              <a:ext uri="{FF2B5EF4-FFF2-40B4-BE49-F238E27FC236}">
                <a16:creationId xmlns:a16="http://schemas.microsoft.com/office/drawing/2014/main" id="{D6B21ACB-41C0-22FC-4C2B-8BCA38C93B59}"/>
              </a:ext>
            </a:extLst>
          </p:cNvPr>
          <p:cNvSpPr txBox="1"/>
          <p:nvPr/>
        </p:nvSpPr>
        <p:spPr>
          <a:xfrm>
            <a:off x="501239" y="3759100"/>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Q40. Overall, in the last 12 months, did you feel that you were treated with respect and dignity by NHS mental health services?</a:t>
            </a:r>
          </a:p>
        </p:txBody>
      </p:sp>
      <p:sp>
        <p:nvSpPr>
          <p:cNvPr id="4" name="TextBox 3">
            <a:extLst>
              <a:ext uri="{FF2B5EF4-FFF2-40B4-BE49-F238E27FC236}">
                <a16:creationId xmlns:a16="http://schemas.microsoft.com/office/drawing/2014/main" id="{B7E11D28-5E4E-FEA4-BEC8-B10C91032B61}"/>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108309E-DE2F-6146-1A5E-6EB6D3C02ABD}"/>
              </a:ext>
            </a:extLst>
          </p:cNvPr>
          <p:cNvGrpSpPr/>
          <p:nvPr/>
        </p:nvGrpSpPr>
        <p:grpSpPr>
          <a:xfrm>
            <a:off x="3776110" y="2265528"/>
            <a:ext cx="1086785" cy="230832"/>
            <a:chOff x="3809680" y="2341538"/>
            <a:chExt cx="1086785" cy="230832"/>
          </a:xfrm>
        </p:grpSpPr>
        <p:sp>
          <p:nvSpPr>
            <p:cNvPr id="19" name="TextBox 18">
              <a:extLst>
                <a:ext uri="{FF2B5EF4-FFF2-40B4-BE49-F238E27FC236}">
                  <a16:creationId xmlns:a16="http://schemas.microsoft.com/office/drawing/2014/main" id="{B7E0677C-36B6-3E01-D4C6-F3487C919792}"/>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0" name="Rectangle 19">
              <a:extLst>
                <a:ext uri="{FF2B5EF4-FFF2-40B4-BE49-F238E27FC236}">
                  <a16:creationId xmlns:a16="http://schemas.microsoft.com/office/drawing/2014/main" id="{90AF2A65-480F-D59E-A27F-6F4D2401CB6B}"/>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B0C17DC0-EC53-1DB2-A75D-CC2A00AEBFC8}"/>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6" name="table" descr="Number of respondents, Trust score, National average, lowest trust score, highest trust score shown for Q28 and Q29." title="Summary of scores">
            <a:extLst>
              <a:ext uri="{FF2B5EF4-FFF2-40B4-BE49-F238E27FC236}">
                <a16:creationId xmlns:a16="http://schemas.microsoft.com/office/drawing/2014/main" id="{11A3148A-C72C-FA83-D2E9-50B6D6E1FB08}"/>
              </a:ext>
            </a:extLst>
          </p:cNvPr>
          <p:cNvGraphicFramePr>
            <a:graphicFrameLocks noGrp="1"/>
          </p:cNvGraphicFramePr>
          <p:nvPr>
            <p:extLst>
              <p:ext uri="{D42A27DB-BD31-4B8C-83A1-F6EECF244321}">
                <p14:modId xmlns:p14="http://schemas.microsoft.com/office/powerpoint/2010/main" val="3587183626"/>
              </p:ext>
            </p:extLst>
          </p:nvPr>
        </p:nvGraphicFramePr>
        <p:xfrm>
          <a:off x="8640000" y="2412000"/>
          <a:ext cx="2020210" cy="2273609"/>
        </p:xfrm>
        <a:graphic>
          <a:graphicData uri="http://schemas.openxmlformats.org/drawingml/2006/table">
            <a:tbl>
              <a:tblPr firstRow="1" bandRow="1">
                <a:tableStyleId>{5940675A-B579-460E-94D1-54222C63F5DA}</a:tableStyleId>
              </a:tblPr>
              <a:tblGrid>
                <a:gridCol w="92053">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r h="34586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9" name="Q13" descr="Bar chart showing breakdown of length of stay for this NHS trust.">
            <a:extLst>
              <a:ext uri="{FF2B5EF4-FFF2-40B4-BE49-F238E27FC236}">
                <a16:creationId xmlns:a16="http://schemas.microsoft.com/office/drawing/2014/main" id="{ADC03114-3440-5761-0204-0F3F1B09E206}"/>
              </a:ext>
            </a:extLst>
          </p:cNvPr>
          <p:cNvGraphicFramePr/>
          <p:nvPr>
            <p:extLst>
              <p:ext uri="{D42A27DB-BD31-4B8C-83A1-F6EECF244321}">
                <p14:modId xmlns:p14="http://schemas.microsoft.com/office/powerpoint/2010/main" val="3973859576"/>
              </p:ext>
            </p:extLst>
          </p:nvPr>
        </p:nvGraphicFramePr>
        <p:xfrm>
          <a:off x="888491" y="2482103"/>
          <a:ext cx="8244000" cy="11644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40" descr="Bar chart showing breakdown of length of stay for this NHS trust.">
            <a:extLst>
              <a:ext uri="{FF2B5EF4-FFF2-40B4-BE49-F238E27FC236}">
                <a16:creationId xmlns:a16="http://schemas.microsoft.com/office/drawing/2014/main" id="{3B5F7109-ED5C-9A55-5DFD-FEBB7AE10473}"/>
              </a:ext>
            </a:extLst>
          </p:cNvPr>
          <p:cNvGraphicFramePr/>
          <p:nvPr>
            <p:extLst>
              <p:ext uri="{D42A27DB-BD31-4B8C-83A1-F6EECF244321}">
                <p14:modId xmlns:p14="http://schemas.microsoft.com/office/powerpoint/2010/main" val="3390298554"/>
              </p:ext>
            </p:extLst>
          </p:nvPr>
        </p:nvGraphicFramePr>
        <p:xfrm>
          <a:off x="888491" y="3452907"/>
          <a:ext cx="8244000" cy="1164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094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0063A560-A089-DC27-3E00-22411DBC3E32}"/>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11" name="Title 6">
            <a:extLst>
              <a:ext uri="{FF2B5EF4-FFF2-40B4-BE49-F238E27FC236}">
                <a16:creationId xmlns:a16="http://schemas.microsoft.com/office/drawing/2014/main" id="{896F56AC-A723-B9B3-8108-E103535D5D0F}"/>
              </a:ext>
            </a:extLst>
          </p:cNvPr>
          <p:cNvSpPr txBox="1">
            <a:spLocks/>
          </p:cNvSpPr>
          <p:nvPr/>
        </p:nvSpPr>
        <p:spPr>
          <a:xfrm>
            <a:off x="515938" y="181371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36AABE9D-E5BB-C417-F8EF-1464AC449F9F}"/>
              </a:ext>
            </a:extLst>
          </p:cNvPr>
          <p:cNvSpPr txBox="1"/>
          <p:nvPr/>
        </p:nvSpPr>
        <p:spPr>
          <a:xfrm>
            <a:off x="395403" y="2808859"/>
            <a:ext cx="1584000" cy="784830"/>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Q39. Overall, in the last 12 months, how was your experience of using the NHS mental health services? </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56BB27B5-4544-328D-8914-0AB002F3B52A}"/>
              </a:ext>
            </a:extLst>
          </p:cNvPr>
          <p:cNvGraphicFramePr>
            <a:graphicFrameLocks noGrp="1"/>
          </p:cNvGraphicFramePr>
          <p:nvPr>
            <p:extLst>
              <p:ext uri="{D42A27DB-BD31-4B8C-83A1-F6EECF244321}">
                <p14:modId xmlns:p14="http://schemas.microsoft.com/office/powerpoint/2010/main" val="4098912049"/>
              </p:ext>
            </p:extLst>
          </p:nvPr>
        </p:nvGraphicFramePr>
        <p:xfrm>
          <a:off x="8640000" y="2376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62156">
                  <a:extLst>
                    <a:ext uri="{9D8B030D-6E8A-4147-A177-3AD203B41FA5}">
                      <a16:colId xmlns:a16="http://schemas.microsoft.com/office/drawing/2014/main" val="4049772561"/>
                    </a:ext>
                  </a:extLst>
                </a:gridCol>
                <a:gridCol w="728375">
                  <a:extLst>
                    <a:ext uri="{9D8B030D-6E8A-4147-A177-3AD203B41FA5}">
                      <a16:colId xmlns:a16="http://schemas.microsoft.com/office/drawing/2014/main" val="761297345"/>
                    </a:ext>
                  </a:extLst>
                </a:gridCol>
                <a:gridCol w="475913">
                  <a:extLst>
                    <a:ext uri="{9D8B030D-6E8A-4147-A177-3AD203B41FA5}">
                      <a16:colId xmlns:a16="http://schemas.microsoft.com/office/drawing/2014/main" val="738952631"/>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ECE048B0-EFB1-8E2F-D081-31902EE8586F}"/>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16E7555-8FA5-55B4-FA7D-01937C342946}"/>
              </a:ext>
            </a:extLst>
          </p:cNvPr>
          <p:cNvGrpSpPr/>
          <p:nvPr/>
        </p:nvGrpSpPr>
        <p:grpSpPr>
          <a:xfrm>
            <a:off x="3776110" y="2265528"/>
            <a:ext cx="1086785" cy="230832"/>
            <a:chOff x="3809680" y="2341538"/>
            <a:chExt cx="1086785" cy="230832"/>
          </a:xfrm>
        </p:grpSpPr>
        <p:sp>
          <p:nvSpPr>
            <p:cNvPr id="17" name="TextBox 16">
              <a:extLst>
                <a:ext uri="{FF2B5EF4-FFF2-40B4-BE49-F238E27FC236}">
                  <a16:creationId xmlns:a16="http://schemas.microsoft.com/office/drawing/2014/main" id="{193B5410-DBC8-088B-FE1C-CBCCAEBBDC7B}"/>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18" name="Rectangle 17">
              <a:extLst>
                <a:ext uri="{FF2B5EF4-FFF2-40B4-BE49-F238E27FC236}">
                  <a16:creationId xmlns:a16="http://schemas.microsoft.com/office/drawing/2014/main" id="{DC186626-8A3A-484C-DF6F-E19C4F9FE5B1}"/>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0F82754D-B146-F33E-6FBD-5F6318C7D796}"/>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39" descr="Bar chart showing breakdown of length of stay for this NHS trust.">
            <a:extLst>
              <a:ext uri="{FF2B5EF4-FFF2-40B4-BE49-F238E27FC236}">
                <a16:creationId xmlns:a16="http://schemas.microsoft.com/office/drawing/2014/main" id="{A268C63E-E9C1-53AF-9667-0B899259B07D}"/>
              </a:ext>
            </a:extLst>
          </p:cNvPr>
          <p:cNvGraphicFramePr/>
          <p:nvPr>
            <p:extLst>
              <p:ext uri="{D42A27DB-BD31-4B8C-83A1-F6EECF244321}">
                <p14:modId xmlns:p14="http://schemas.microsoft.com/office/powerpoint/2010/main" val="1947428046"/>
              </p:ext>
            </p:extLst>
          </p:nvPr>
        </p:nvGraphicFramePr>
        <p:xfrm>
          <a:off x="923543" y="2495268"/>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82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8" name="TextBox 7">
            <a:extLst>
              <a:ext uri="{FF2B5EF4-FFF2-40B4-BE49-F238E27FC236}">
                <a16:creationId xmlns:a16="http://schemas.microsoft.com/office/drawing/2014/main" id="{83270ECA-6BAA-07CD-0D16-0EA2A129062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11" name="Title 6">
            <a:extLst>
              <a:ext uri="{FF2B5EF4-FFF2-40B4-BE49-F238E27FC236}">
                <a16:creationId xmlns:a16="http://schemas.microsoft.com/office/drawing/2014/main" id="{CF215450-B85A-991A-2B42-25B8CB6842F7}"/>
              </a:ext>
            </a:extLst>
          </p:cNvPr>
          <p:cNvSpPr txBox="1">
            <a:spLocks/>
          </p:cNvSpPr>
          <p:nvPr/>
        </p:nvSpPr>
        <p:spPr>
          <a:xfrm>
            <a:off x="515938" y="181163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9" name="TextBox 8">
            <a:extLst>
              <a:ext uri="{FF2B5EF4-FFF2-40B4-BE49-F238E27FC236}">
                <a16:creationId xmlns:a16="http://schemas.microsoft.com/office/drawing/2014/main" id="{901EF931-9107-7E1B-1013-CFA61D3CB579}"/>
              </a:ext>
            </a:extLst>
          </p:cNvPr>
          <p:cNvSpPr txBox="1"/>
          <p:nvPr/>
        </p:nvSpPr>
        <p:spPr>
          <a:xfrm>
            <a:off x="517221" y="2747867"/>
            <a:ext cx="1584000" cy="1061829"/>
          </a:xfrm>
          <a:prstGeom prst="rect">
            <a:avLst/>
          </a:prstGeom>
          <a:noFill/>
        </p:spPr>
        <p:txBody>
          <a:bodyPr wrap="square">
            <a:spAutoFit/>
          </a:bodyPr>
          <a:lstStyle/>
          <a:p>
            <a:pPr algn="r"/>
            <a:r>
              <a:rPr lang="en-US" sz="900" dirty="0">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p:txBody>
      </p:sp>
      <p:graphicFrame>
        <p:nvGraphicFramePr>
          <p:cNvPr id="10" name="table" descr="Number of respondents, Trust score, National average, lowest trust score, highest trust score shown for Q32, Q33 Q34 and Q35." title="Summary of scores">
            <a:extLst>
              <a:ext uri="{FF2B5EF4-FFF2-40B4-BE49-F238E27FC236}">
                <a16:creationId xmlns:a16="http://schemas.microsoft.com/office/drawing/2014/main" id="{9C1CD2B6-C9AA-3656-135C-9DEEF301D3D2}"/>
              </a:ext>
            </a:extLst>
          </p:cNvPr>
          <p:cNvGraphicFramePr>
            <a:graphicFrameLocks noGrp="1"/>
          </p:cNvGraphicFramePr>
          <p:nvPr>
            <p:extLst>
              <p:ext uri="{D42A27DB-BD31-4B8C-83A1-F6EECF244321}">
                <p14:modId xmlns:p14="http://schemas.microsoft.com/office/powerpoint/2010/main" val="1393374061"/>
              </p:ext>
            </p:extLst>
          </p:nvPr>
        </p:nvGraphicFramePr>
        <p:xfrm>
          <a:off x="8640000" y="2412000"/>
          <a:ext cx="1516983" cy="969878"/>
        </p:xfrm>
        <a:graphic>
          <a:graphicData uri="http://schemas.openxmlformats.org/drawingml/2006/table">
            <a:tbl>
              <a:tblPr firstRow="1" bandRow="1">
                <a:tableStyleId>{5940675A-B579-460E-94D1-54222C63F5DA}</a:tableStyleId>
              </a:tblPr>
              <a:tblGrid>
                <a:gridCol w="50539">
                  <a:extLst>
                    <a:ext uri="{9D8B030D-6E8A-4147-A177-3AD203B41FA5}">
                      <a16:colId xmlns:a16="http://schemas.microsoft.com/office/drawing/2014/main" val="3601460425"/>
                    </a:ext>
                  </a:extLst>
                </a:gridCol>
                <a:gridCol w="252324">
                  <a:extLst>
                    <a:ext uri="{9D8B030D-6E8A-4147-A177-3AD203B41FA5}">
                      <a16:colId xmlns:a16="http://schemas.microsoft.com/office/drawing/2014/main" val="4049772561"/>
                    </a:ext>
                  </a:extLst>
                </a:gridCol>
                <a:gridCol w="738207">
                  <a:extLst>
                    <a:ext uri="{9D8B030D-6E8A-4147-A177-3AD203B41FA5}">
                      <a16:colId xmlns:a16="http://schemas.microsoft.com/office/drawing/2014/main" val="761297345"/>
                    </a:ext>
                  </a:extLst>
                </a:gridCol>
                <a:gridCol w="475913">
                  <a:extLst>
                    <a:ext uri="{9D8B030D-6E8A-4147-A177-3AD203B41FA5}">
                      <a16:colId xmlns:a16="http://schemas.microsoft.com/office/drawing/2014/main" val="1191673943"/>
                    </a:ext>
                  </a:extLst>
                </a:gridCol>
              </a:tblGrid>
              <a:tr h="4284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564013571"/>
                  </a:ext>
                </a:extLst>
              </a:tr>
              <a:tr h="541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BC1F0ACA-1D11-824C-305A-3242ED4D200A}"/>
              </a:ext>
            </a:extLst>
          </p:cNvPr>
          <p:cNvSpPr txBox="1"/>
          <p:nvPr/>
        </p:nvSpPr>
        <p:spPr>
          <a:xfrm>
            <a:off x="419970" y="1202205"/>
            <a:ext cx="11092296" cy="461665"/>
          </a:xfrm>
          <a:prstGeom prst="rect">
            <a:avLst/>
          </a:prstGeom>
          <a:noFill/>
        </p:spPr>
        <p:txBody>
          <a:bodyPr wrap="square">
            <a:spAutoFit/>
          </a:bodyPr>
          <a:lstStyle/>
          <a:p>
            <a:pP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the individual question scores for your trust. The result for your trust for each evaluative question is shown in purple. The number of responses received for the individual questions are shown in the table. </a:t>
            </a:r>
            <a:endParaRPr lang="en-GB" sz="12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441A4E3-A89C-8987-C22A-83C6B45B69CE}"/>
              </a:ext>
            </a:extLst>
          </p:cNvPr>
          <p:cNvGrpSpPr/>
          <p:nvPr/>
        </p:nvGrpSpPr>
        <p:grpSpPr>
          <a:xfrm>
            <a:off x="3776110" y="2265528"/>
            <a:ext cx="1086785" cy="230832"/>
            <a:chOff x="3809680" y="2341538"/>
            <a:chExt cx="1086785" cy="230832"/>
          </a:xfrm>
        </p:grpSpPr>
        <p:sp>
          <p:nvSpPr>
            <p:cNvPr id="20" name="TextBox 19">
              <a:extLst>
                <a:ext uri="{FF2B5EF4-FFF2-40B4-BE49-F238E27FC236}">
                  <a16:creationId xmlns:a16="http://schemas.microsoft.com/office/drawing/2014/main" id="{939D9EEE-9B60-C25B-8016-2B19698C4F98}"/>
                </a:ext>
              </a:extLst>
            </p:cNvPr>
            <p:cNvSpPr txBox="1"/>
            <p:nvPr/>
          </p:nvSpPr>
          <p:spPr>
            <a:xfrm>
              <a:off x="3809680" y="2341538"/>
              <a:ext cx="1086785" cy="230832"/>
            </a:xfrm>
            <a:prstGeom prst="rect">
              <a:avLst/>
            </a:prstGeom>
            <a:noFill/>
          </p:spPr>
          <p:txBody>
            <a:bodyPr wrap="square">
              <a:spAutoFit/>
            </a:bodyPr>
            <a:lstStyle/>
            <a:p>
              <a:r>
                <a:rPr lang="en-US" sz="900" dirty="0">
                  <a:latin typeface="Arial" panose="020B0604020202020204" pitchFamily="34" charset="0"/>
                  <a:cs typeface="Arial" panose="020B0604020202020204" pitchFamily="34" charset="0"/>
                </a:rPr>
                <a:t>Your Trust Score</a:t>
              </a:r>
            </a:p>
          </p:txBody>
        </p:sp>
        <p:sp>
          <p:nvSpPr>
            <p:cNvPr id="21" name="Rectangle 20">
              <a:extLst>
                <a:ext uri="{FF2B5EF4-FFF2-40B4-BE49-F238E27FC236}">
                  <a16:creationId xmlns:a16="http://schemas.microsoft.com/office/drawing/2014/main" id="{5E015547-861A-AD63-ACED-82C4D48169C2}"/>
                </a:ext>
              </a:extLst>
            </p:cNvPr>
            <p:cNvSpPr/>
            <p:nvPr/>
          </p:nvSpPr>
          <p:spPr>
            <a:xfrm flipH="1">
              <a:off x="3809680" y="2423761"/>
              <a:ext cx="51564" cy="64096"/>
            </a:xfrm>
            <a:prstGeom prst="rect">
              <a:avLst/>
            </a:prstGeom>
            <a:solidFill>
              <a:srgbClr val="6D276A"/>
            </a:solidFill>
            <a:ln>
              <a:solidFill>
                <a:srgbClr val="6D27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Box 2">
            <a:extLst>
              <a:ext uri="{FF2B5EF4-FFF2-40B4-BE49-F238E27FC236}">
                <a16:creationId xmlns:a16="http://schemas.microsoft.com/office/drawing/2014/main" id="{72CFF5CE-3EBB-DEF5-A825-B4481149FE52}"/>
              </a:ext>
            </a:extLst>
          </p:cNvPr>
          <p:cNvSpPr txBox="1"/>
          <p:nvPr/>
        </p:nvSpPr>
        <p:spPr>
          <a:xfrm>
            <a:off x="439634" y="6193372"/>
            <a:ext cx="10650795" cy="276999"/>
          </a:xfrm>
          <a:prstGeom prst="rect">
            <a:avLst/>
          </a:prstGeom>
          <a:noFill/>
        </p:spPr>
        <p:txBody>
          <a:bodyPr wrap="square">
            <a:spAutoFit/>
          </a:bodyPr>
          <a:lstStyle/>
          <a:p>
            <a:pPr>
              <a:defRPr/>
            </a:pPr>
            <a:r>
              <a:rPr lang="en-GB" sz="1200" b="0" dirty="0">
                <a:solidFill>
                  <a:prstClr val="black"/>
                </a:solidFill>
                <a:latin typeface="Arial"/>
              </a:rPr>
              <a:t>Please </a:t>
            </a:r>
            <a:r>
              <a:rPr lang="en-GB" sz="1200" b="0" dirty="0">
                <a:solidFill>
                  <a:srgbClr val="000000"/>
                </a:solidFill>
                <a:latin typeface="Arial"/>
              </a:rPr>
              <a:t>note, </a:t>
            </a:r>
            <a:r>
              <a:rPr lang="en-GB" sz="1200" dirty="0">
                <a:solidFill>
                  <a:srgbClr val="000000"/>
                </a:solidFill>
                <a:latin typeface="Arial"/>
              </a:rPr>
              <a:t>sections and questions with no displayed scores have </a:t>
            </a:r>
            <a:r>
              <a:rPr lang="en-GB" sz="1200" b="0" dirty="0">
                <a:solidFill>
                  <a:srgbClr val="000000"/>
                </a:solidFill>
                <a:latin typeface="Arial" panose="020B0604020202020204" pitchFamily="34" charset="0"/>
                <a:cs typeface="Arial" panose="020B0604020202020204" pitchFamily="34" charset="0"/>
              </a:rPr>
              <a:t>been supressed as there are fewer than 30 respondents. </a:t>
            </a:r>
            <a:endParaRPr lang="en-GB" sz="1200" b="0" dirty="0">
              <a:solidFill>
                <a:srgbClr val="000000"/>
              </a:solidFill>
              <a:latin typeface="Arial"/>
            </a:endParaRPr>
          </a:p>
        </p:txBody>
      </p:sp>
      <p:graphicFrame>
        <p:nvGraphicFramePr>
          <p:cNvPr id="13" name="Q41" descr="Bar chart showing breakdown of length of stay for this NHS trust.">
            <a:extLst>
              <a:ext uri="{FF2B5EF4-FFF2-40B4-BE49-F238E27FC236}">
                <a16:creationId xmlns:a16="http://schemas.microsoft.com/office/drawing/2014/main" id="{7B60253E-FDBD-1DB2-7E45-60136A951DDE}"/>
              </a:ext>
            </a:extLst>
          </p:cNvPr>
          <p:cNvGraphicFramePr/>
          <p:nvPr>
            <p:extLst>
              <p:ext uri="{D42A27DB-BD31-4B8C-83A1-F6EECF244321}">
                <p14:modId xmlns:p14="http://schemas.microsoft.com/office/powerpoint/2010/main" val="3886573808"/>
              </p:ext>
            </p:extLst>
          </p:nvPr>
        </p:nvGraphicFramePr>
        <p:xfrm>
          <a:off x="935982" y="2526432"/>
          <a:ext cx="8244000" cy="11644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6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27</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31511950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9391734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28004460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975771688"/>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19784970"/>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854289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5265218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00839252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31738197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8031358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48741938"/>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98208633"/>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59029442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330994399"/>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3092301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255502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918445164"/>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259709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4016291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4503461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723522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62958394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4185630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876192537"/>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4190165704"/>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348094531"/>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8779481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3767518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31162278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78888137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6206392"/>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0244785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59132341"/>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0906445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53083118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5913183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88088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86826026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4049733"/>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9418505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6081988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024720258"/>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2880689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60521647"/>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4778793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968649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19830311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30255958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26940865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6264770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648760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511278979"/>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217419904"/>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823232519"/>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70217331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346451714"/>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1441234808"/>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482838130"/>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782244079"/>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7336949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9094716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922302636"/>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77987842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402696372"/>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2605672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422264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611627191"/>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7235618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819132105"/>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5167918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868890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495573619"/>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0946774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8050339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86222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1987692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774337384"/>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3301176996"/>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423402993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45603874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16845197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410150815"/>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178473269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942202159"/>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08712469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459914202"/>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844586923"/>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882913761"/>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095816750"/>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828462856"/>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78001827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28220650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81242763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67709775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38550519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22532746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395509138"/>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03402911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1802365708"/>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501322124"/>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746112737"/>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90849265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433186698"/>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2097538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55885291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17840089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26552009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49995125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46816724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34555569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60384709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4568731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8340935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4240208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72268949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1139633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20646941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9395189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3498030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57980254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2924089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22706588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72419700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08403477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73731914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5969745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365919003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9695039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1314587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407653277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356310457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8338508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48160230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187454937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150911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09564636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215438138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225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64FB9-A689-22F2-3C8C-C78E778F9C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7D5168B-22F8-D16E-72E2-C4E16717E3E7}"/>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6DF19D82-7C41-2063-2F33-A64696ABB88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3EFAEB59-E349-67E8-EC41-D16A7E626150}"/>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1079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09174838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94561326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417748718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34118980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5590783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266033466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275483346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27501236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570;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770;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29577861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4129723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20675818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50129635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658;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671;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9478533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6296043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12797427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89084819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52124396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1829851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16750381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94907969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12293514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31912197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91042996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81573554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276019880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38516629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70706123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79204631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13188</Words>
  <Application>Microsoft Office PowerPoint</Application>
  <PresentationFormat>Widescreen</PresentationFormat>
  <Paragraphs>1680</Paragraphs>
  <Slides>128</Slides>
  <Notes>108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128</vt:i4>
      </vt:variant>
    </vt:vector>
  </HeadingPairs>
  <TitlesOfParts>
    <vt:vector size="133" baseType="lpstr">
      <vt:lpstr>Arial</vt:lpstr>
      <vt:lpstr>Arial Black</vt:lpstr>
      <vt:lpstr>Calibri</vt:lpstr>
      <vt:lpstr>Calibri Light</vt:lpstr>
      <vt:lpstr>Office Theme</vt:lpstr>
      <vt:lpstr>Sussex Partnership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How questions are scored</vt:lpstr>
      <vt:lpstr>How to interpret charts in the Child and Adolescent Mental Health Services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2025-03-22T00:19:59Z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